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0953-31E5-4C55-AC4E-91EB98F9F0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t-PT"/>
          </a:p>
        </p:txBody>
      </p:sp>
      <p:sp>
        <p:nvSpPr>
          <p:cNvPr id="3" name="Subtitle 2">
            <a:extLst>
              <a:ext uri="{FF2B5EF4-FFF2-40B4-BE49-F238E27FC236}">
                <a16:creationId xmlns:a16="http://schemas.microsoft.com/office/drawing/2014/main" id="{CF948041-CCE4-40C2-882D-1E165D0904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t-PT"/>
          </a:p>
        </p:txBody>
      </p:sp>
      <p:sp>
        <p:nvSpPr>
          <p:cNvPr id="4" name="Date Placeholder 3">
            <a:extLst>
              <a:ext uri="{FF2B5EF4-FFF2-40B4-BE49-F238E27FC236}">
                <a16:creationId xmlns:a16="http://schemas.microsoft.com/office/drawing/2014/main" id="{3F3127A5-4360-4744-B31B-02FA3A8743BF}"/>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5" name="Footer Placeholder 4">
            <a:extLst>
              <a:ext uri="{FF2B5EF4-FFF2-40B4-BE49-F238E27FC236}">
                <a16:creationId xmlns:a16="http://schemas.microsoft.com/office/drawing/2014/main" id="{E970CEAF-E933-41E3-869F-63449AE61205}"/>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1DD368F5-5F40-47CE-B1E1-5A3284A37064}"/>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2407623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27819-47CC-4BC2-B4E1-8DB077CAC1E9}"/>
              </a:ext>
            </a:extLst>
          </p:cNvPr>
          <p:cNvSpPr>
            <a:spLocks noGrp="1"/>
          </p:cNvSpPr>
          <p:nvPr>
            <p:ph type="title"/>
          </p:nvPr>
        </p:nvSpPr>
        <p:spPr/>
        <p:txBody>
          <a:bodyPr/>
          <a:lstStyle/>
          <a:p>
            <a:r>
              <a:rPr lang="en-US"/>
              <a:t>Click to edit Master title style</a:t>
            </a:r>
            <a:endParaRPr lang="pt-PT"/>
          </a:p>
        </p:txBody>
      </p:sp>
      <p:sp>
        <p:nvSpPr>
          <p:cNvPr id="3" name="Vertical Text Placeholder 2">
            <a:extLst>
              <a:ext uri="{FF2B5EF4-FFF2-40B4-BE49-F238E27FC236}">
                <a16:creationId xmlns:a16="http://schemas.microsoft.com/office/drawing/2014/main" id="{783A42BD-E24F-4585-BD12-7525182006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a:extLst>
              <a:ext uri="{FF2B5EF4-FFF2-40B4-BE49-F238E27FC236}">
                <a16:creationId xmlns:a16="http://schemas.microsoft.com/office/drawing/2014/main" id="{713214BD-11FF-489B-BF83-EE5233B14BDA}"/>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5" name="Footer Placeholder 4">
            <a:extLst>
              <a:ext uri="{FF2B5EF4-FFF2-40B4-BE49-F238E27FC236}">
                <a16:creationId xmlns:a16="http://schemas.microsoft.com/office/drawing/2014/main" id="{33DE1486-A45C-4FD0-9D46-A8DB1125D6E8}"/>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A78CD274-C358-4FA5-81C8-70866F2E3A56}"/>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3589451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2F64E1-C8F9-4E02-9AB9-A0CA3FA1F4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pt-PT"/>
          </a:p>
        </p:txBody>
      </p:sp>
      <p:sp>
        <p:nvSpPr>
          <p:cNvPr id="3" name="Vertical Text Placeholder 2">
            <a:extLst>
              <a:ext uri="{FF2B5EF4-FFF2-40B4-BE49-F238E27FC236}">
                <a16:creationId xmlns:a16="http://schemas.microsoft.com/office/drawing/2014/main" id="{17950DE0-DEC2-4588-8AA7-00C1729F93C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a:extLst>
              <a:ext uri="{FF2B5EF4-FFF2-40B4-BE49-F238E27FC236}">
                <a16:creationId xmlns:a16="http://schemas.microsoft.com/office/drawing/2014/main" id="{30093387-77DD-4FE1-BA0F-E1093045249E}"/>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5" name="Footer Placeholder 4">
            <a:extLst>
              <a:ext uri="{FF2B5EF4-FFF2-40B4-BE49-F238E27FC236}">
                <a16:creationId xmlns:a16="http://schemas.microsoft.com/office/drawing/2014/main" id="{40C2D19C-46BC-4F59-8F86-641220604BB7}"/>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ABF160A4-E58D-4AC2-8B14-2AEB1C8A93DE}"/>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127294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0A45C-F280-4DC2-9D30-EE147717EA26}"/>
              </a:ext>
            </a:extLst>
          </p:cNvPr>
          <p:cNvSpPr>
            <a:spLocks noGrp="1"/>
          </p:cNvSpPr>
          <p:nvPr>
            <p:ph type="title"/>
          </p:nvPr>
        </p:nvSpPr>
        <p:spPr/>
        <p:txBody>
          <a:bodyPr/>
          <a:lstStyle/>
          <a:p>
            <a:r>
              <a:rPr lang="en-US"/>
              <a:t>Click to edit Master title style</a:t>
            </a:r>
            <a:endParaRPr lang="pt-PT"/>
          </a:p>
        </p:txBody>
      </p:sp>
      <p:sp>
        <p:nvSpPr>
          <p:cNvPr id="3" name="Content Placeholder 2">
            <a:extLst>
              <a:ext uri="{FF2B5EF4-FFF2-40B4-BE49-F238E27FC236}">
                <a16:creationId xmlns:a16="http://schemas.microsoft.com/office/drawing/2014/main" id="{2BD664DA-467D-4A22-9443-6E00DC747F9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a:extLst>
              <a:ext uri="{FF2B5EF4-FFF2-40B4-BE49-F238E27FC236}">
                <a16:creationId xmlns:a16="http://schemas.microsoft.com/office/drawing/2014/main" id="{F1B9B1B0-2B43-43ED-8B09-7D8FFFEBAB50}"/>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5" name="Footer Placeholder 4">
            <a:extLst>
              <a:ext uri="{FF2B5EF4-FFF2-40B4-BE49-F238E27FC236}">
                <a16:creationId xmlns:a16="http://schemas.microsoft.com/office/drawing/2014/main" id="{CCB38942-84C9-4B54-A4FC-EFE2365CF458}"/>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EABB247E-0F7D-4063-9B4D-426FBA23CA71}"/>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1299043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0BAE0-161F-4847-A43D-1DB0D67A9A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t-PT"/>
          </a:p>
        </p:txBody>
      </p:sp>
      <p:sp>
        <p:nvSpPr>
          <p:cNvPr id="3" name="Text Placeholder 2">
            <a:extLst>
              <a:ext uri="{FF2B5EF4-FFF2-40B4-BE49-F238E27FC236}">
                <a16:creationId xmlns:a16="http://schemas.microsoft.com/office/drawing/2014/main" id="{99F4D0A3-9A9F-449A-A2DD-106D647BC2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053848-FBE4-409E-9047-A1EC2153EBCA}"/>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5" name="Footer Placeholder 4">
            <a:extLst>
              <a:ext uri="{FF2B5EF4-FFF2-40B4-BE49-F238E27FC236}">
                <a16:creationId xmlns:a16="http://schemas.microsoft.com/office/drawing/2014/main" id="{0D3CE0E5-B0E9-4682-8217-499B46C604D4}"/>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C9621080-AB0C-43C1-BD5A-3107ECEDE8D1}"/>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3142808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F2DF1-A0A9-4B14-80A1-7BBD7ADD6A39}"/>
              </a:ext>
            </a:extLst>
          </p:cNvPr>
          <p:cNvSpPr>
            <a:spLocks noGrp="1"/>
          </p:cNvSpPr>
          <p:nvPr>
            <p:ph type="title"/>
          </p:nvPr>
        </p:nvSpPr>
        <p:spPr/>
        <p:txBody>
          <a:bodyPr/>
          <a:lstStyle/>
          <a:p>
            <a:r>
              <a:rPr lang="en-US"/>
              <a:t>Click to edit Master title style</a:t>
            </a:r>
            <a:endParaRPr lang="pt-PT"/>
          </a:p>
        </p:txBody>
      </p:sp>
      <p:sp>
        <p:nvSpPr>
          <p:cNvPr id="3" name="Content Placeholder 2">
            <a:extLst>
              <a:ext uri="{FF2B5EF4-FFF2-40B4-BE49-F238E27FC236}">
                <a16:creationId xmlns:a16="http://schemas.microsoft.com/office/drawing/2014/main" id="{E2F3C8C6-C1AB-453D-BAE2-79FBA63E139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Content Placeholder 3">
            <a:extLst>
              <a:ext uri="{FF2B5EF4-FFF2-40B4-BE49-F238E27FC236}">
                <a16:creationId xmlns:a16="http://schemas.microsoft.com/office/drawing/2014/main" id="{BAA16B00-C8B0-4AE2-B063-FCDD8BAE66C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5" name="Date Placeholder 4">
            <a:extLst>
              <a:ext uri="{FF2B5EF4-FFF2-40B4-BE49-F238E27FC236}">
                <a16:creationId xmlns:a16="http://schemas.microsoft.com/office/drawing/2014/main" id="{CB160118-B5B5-45F5-923D-D7F4DE1FCEDD}"/>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6" name="Footer Placeholder 5">
            <a:extLst>
              <a:ext uri="{FF2B5EF4-FFF2-40B4-BE49-F238E27FC236}">
                <a16:creationId xmlns:a16="http://schemas.microsoft.com/office/drawing/2014/main" id="{7090FA6E-3E6D-4E37-8A17-7E07CA97F4B7}"/>
              </a:ext>
            </a:extLst>
          </p:cNvPr>
          <p:cNvSpPr>
            <a:spLocks noGrp="1"/>
          </p:cNvSpPr>
          <p:nvPr>
            <p:ph type="ftr" sz="quarter" idx="11"/>
          </p:nvPr>
        </p:nvSpPr>
        <p:spPr/>
        <p:txBody>
          <a:bodyPr/>
          <a:lstStyle/>
          <a:p>
            <a:endParaRPr lang="pt-PT"/>
          </a:p>
        </p:txBody>
      </p:sp>
      <p:sp>
        <p:nvSpPr>
          <p:cNvPr id="7" name="Slide Number Placeholder 6">
            <a:extLst>
              <a:ext uri="{FF2B5EF4-FFF2-40B4-BE49-F238E27FC236}">
                <a16:creationId xmlns:a16="http://schemas.microsoft.com/office/drawing/2014/main" id="{27237CC5-C093-4FB2-BB8E-7FF2DAD39327}"/>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888254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DC88C-16C2-4577-A979-E460A9B9D8B5}"/>
              </a:ext>
            </a:extLst>
          </p:cNvPr>
          <p:cNvSpPr>
            <a:spLocks noGrp="1"/>
          </p:cNvSpPr>
          <p:nvPr>
            <p:ph type="title"/>
          </p:nvPr>
        </p:nvSpPr>
        <p:spPr>
          <a:xfrm>
            <a:off x="839788" y="365125"/>
            <a:ext cx="10515600" cy="1325563"/>
          </a:xfrm>
        </p:spPr>
        <p:txBody>
          <a:bodyPr/>
          <a:lstStyle/>
          <a:p>
            <a:r>
              <a:rPr lang="en-US"/>
              <a:t>Click to edit Master title style</a:t>
            </a:r>
            <a:endParaRPr lang="pt-PT"/>
          </a:p>
        </p:txBody>
      </p:sp>
      <p:sp>
        <p:nvSpPr>
          <p:cNvPr id="3" name="Text Placeholder 2">
            <a:extLst>
              <a:ext uri="{FF2B5EF4-FFF2-40B4-BE49-F238E27FC236}">
                <a16:creationId xmlns:a16="http://schemas.microsoft.com/office/drawing/2014/main" id="{71BBE011-0AA8-4C3F-AF53-EBABE05D47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5188FCE-9D1E-4C6E-B187-533ACD61A54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5" name="Text Placeholder 4">
            <a:extLst>
              <a:ext uri="{FF2B5EF4-FFF2-40B4-BE49-F238E27FC236}">
                <a16:creationId xmlns:a16="http://schemas.microsoft.com/office/drawing/2014/main" id="{CD8B1BC1-ACB9-4ED5-BE03-922ABA866F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6A29CB-0CA0-4657-B42C-73C71808B8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7" name="Date Placeholder 6">
            <a:extLst>
              <a:ext uri="{FF2B5EF4-FFF2-40B4-BE49-F238E27FC236}">
                <a16:creationId xmlns:a16="http://schemas.microsoft.com/office/drawing/2014/main" id="{FE41AEB6-EE4F-4830-A0B9-E942EABCB36C}"/>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8" name="Footer Placeholder 7">
            <a:extLst>
              <a:ext uri="{FF2B5EF4-FFF2-40B4-BE49-F238E27FC236}">
                <a16:creationId xmlns:a16="http://schemas.microsoft.com/office/drawing/2014/main" id="{8D41D881-9123-432A-95A8-CA159E248F76}"/>
              </a:ext>
            </a:extLst>
          </p:cNvPr>
          <p:cNvSpPr>
            <a:spLocks noGrp="1"/>
          </p:cNvSpPr>
          <p:nvPr>
            <p:ph type="ftr" sz="quarter" idx="11"/>
          </p:nvPr>
        </p:nvSpPr>
        <p:spPr/>
        <p:txBody>
          <a:bodyPr/>
          <a:lstStyle/>
          <a:p>
            <a:endParaRPr lang="pt-PT"/>
          </a:p>
        </p:txBody>
      </p:sp>
      <p:sp>
        <p:nvSpPr>
          <p:cNvPr id="9" name="Slide Number Placeholder 8">
            <a:extLst>
              <a:ext uri="{FF2B5EF4-FFF2-40B4-BE49-F238E27FC236}">
                <a16:creationId xmlns:a16="http://schemas.microsoft.com/office/drawing/2014/main" id="{CCC3A889-582B-44D2-A926-94897A57541B}"/>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1648421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2C7D7-B127-4D5F-A092-E60EE916C6F5}"/>
              </a:ext>
            </a:extLst>
          </p:cNvPr>
          <p:cNvSpPr>
            <a:spLocks noGrp="1"/>
          </p:cNvSpPr>
          <p:nvPr>
            <p:ph type="title"/>
          </p:nvPr>
        </p:nvSpPr>
        <p:spPr/>
        <p:txBody>
          <a:bodyPr/>
          <a:lstStyle/>
          <a:p>
            <a:r>
              <a:rPr lang="en-US"/>
              <a:t>Click to edit Master title style</a:t>
            </a:r>
            <a:endParaRPr lang="pt-PT"/>
          </a:p>
        </p:txBody>
      </p:sp>
      <p:sp>
        <p:nvSpPr>
          <p:cNvPr id="3" name="Date Placeholder 2">
            <a:extLst>
              <a:ext uri="{FF2B5EF4-FFF2-40B4-BE49-F238E27FC236}">
                <a16:creationId xmlns:a16="http://schemas.microsoft.com/office/drawing/2014/main" id="{AB4D87B4-BA3F-4FF9-88F4-85000445E926}"/>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4" name="Footer Placeholder 3">
            <a:extLst>
              <a:ext uri="{FF2B5EF4-FFF2-40B4-BE49-F238E27FC236}">
                <a16:creationId xmlns:a16="http://schemas.microsoft.com/office/drawing/2014/main" id="{262572A3-90B8-4DF3-975B-26369475B123}"/>
              </a:ext>
            </a:extLst>
          </p:cNvPr>
          <p:cNvSpPr>
            <a:spLocks noGrp="1"/>
          </p:cNvSpPr>
          <p:nvPr>
            <p:ph type="ftr" sz="quarter" idx="11"/>
          </p:nvPr>
        </p:nvSpPr>
        <p:spPr/>
        <p:txBody>
          <a:bodyPr/>
          <a:lstStyle/>
          <a:p>
            <a:endParaRPr lang="pt-PT"/>
          </a:p>
        </p:txBody>
      </p:sp>
      <p:sp>
        <p:nvSpPr>
          <p:cNvPr id="5" name="Slide Number Placeholder 4">
            <a:extLst>
              <a:ext uri="{FF2B5EF4-FFF2-40B4-BE49-F238E27FC236}">
                <a16:creationId xmlns:a16="http://schemas.microsoft.com/office/drawing/2014/main" id="{24CE4796-3201-40D4-91DB-966A3BA0B42C}"/>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228031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12B674-554C-4F8B-91AE-10384EB48D66}"/>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3" name="Footer Placeholder 2">
            <a:extLst>
              <a:ext uri="{FF2B5EF4-FFF2-40B4-BE49-F238E27FC236}">
                <a16:creationId xmlns:a16="http://schemas.microsoft.com/office/drawing/2014/main" id="{9416EAF8-61DA-4DD1-A2C6-820C2F9FCB99}"/>
              </a:ext>
            </a:extLst>
          </p:cNvPr>
          <p:cNvSpPr>
            <a:spLocks noGrp="1"/>
          </p:cNvSpPr>
          <p:nvPr>
            <p:ph type="ftr" sz="quarter" idx="11"/>
          </p:nvPr>
        </p:nvSpPr>
        <p:spPr/>
        <p:txBody>
          <a:bodyPr/>
          <a:lstStyle/>
          <a:p>
            <a:endParaRPr lang="pt-PT"/>
          </a:p>
        </p:txBody>
      </p:sp>
      <p:sp>
        <p:nvSpPr>
          <p:cNvPr id="4" name="Slide Number Placeholder 3">
            <a:extLst>
              <a:ext uri="{FF2B5EF4-FFF2-40B4-BE49-F238E27FC236}">
                <a16:creationId xmlns:a16="http://schemas.microsoft.com/office/drawing/2014/main" id="{5FE28509-9902-4EC6-BE0B-B24E15BCD05B}"/>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62074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1C49F-CB19-45DF-9CE7-A6053F4C94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t-PT"/>
          </a:p>
        </p:txBody>
      </p:sp>
      <p:sp>
        <p:nvSpPr>
          <p:cNvPr id="3" name="Content Placeholder 2">
            <a:extLst>
              <a:ext uri="{FF2B5EF4-FFF2-40B4-BE49-F238E27FC236}">
                <a16:creationId xmlns:a16="http://schemas.microsoft.com/office/drawing/2014/main" id="{E311EB9D-1A31-4B81-BFCE-1ECFC45DA3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Text Placeholder 3">
            <a:extLst>
              <a:ext uri="{FF2B5EF4-FFF2-40B4-BE49-F238E27FC236}">
                <a16:creationId xmlns:a16="http://schemas.microsoft.com/office/drawing/2014/main" id="{974FC415-2D80-44BD-AB7D-879E6B3C1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9435B-CE28-4FF3-AC69-9E813A5596D7}"/>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6" name="Footer Placeholder 5">
            <a:extLst>
              <a:ext uri="{FF2B5EF4-FFF2-40B4-BE49-F238E27FC236}">
                <a16:creationId xmlns:a16="http://schemas.microsoft.com/office/drawing/2014/main" id="{8717DFEA-8A93-4218-87E7-0007428D0A2F}"/>
              </a:ext>
            </a:extLst>
          </p:cNvPr>
          <p:cNvSpPr>
            <a:spLocks noGrp="1"/>
          </p:cNvSpPr>
          <p:nvPr>
            <p:ph type="ftr" sz="quarter" idx="11"/>
          </p:nvPr>
        </p:nvSpPr>
        <p:spPr/>
        <p:txBody>
          <a:bodyPr/>
          <a:lstStyle/>
          <a:p>
            <a:endParaRPr lang="pt-PT"/>
          </a:p>
        </p:txBody>
      </p:sp>
      <p:sp>
        <p:nvSpPr>
          <p:cNvPr id="7" name="Slide Number Placeholder 6">
            <a:extLst>
              <a:ext uri="{FF2B5EF4-FFF2-40B4-BE49-F238E27FC236}">
                <a16:creationId xmlns:a16="http://schemas.microsoft.com/office/drawing/2014/main" id="{2DE47330-84A3-4679-ACCB-40F52A348374}"/>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82903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64A23-DE91-49A7-A2D9-D89072FD77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t-PT"/>
          </a:p>
        </p:txBody>
      </p:sp>
      <p:sp>
        <p:nvSpPr>
          <p:cNvPr id="3" name="Picture Placeholder 2">
            <a:extLst>
              <a:ext uri="{FF2B5EF4-FFF2-40B4-BE49-F238E27FC236}">
                <a16:creationId xmlns:a16="http://schemas.microsoft.com/office/drawing/2014/main" id="{E376EA94-0C0A-40F1-91D0-4F1C93EC29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a:extLst>
              <a:ext uri="{FF2B5EF4-FFF2-40B4-BE49-F238E27FC236}">
                <a16:creationId xmlns:a16="http://schemas.microsoft.com/office/drawing/2014/main" id="{5E0CFE4F-E26A-4D2E-8AB1-3DD5B98DBF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1DDBFC5-1B53-497D-96CD-985E2905FEF2}"/>
              </a:ext>
            </a:extLst>
          </p:cNvPr>
          <p:cNvSpPr>
            <a:spLocks noGrp="1"/>
          </p:cNvSpPr>
          <p:nvPr>
            <p:ph type="dt" sz="half" idx="10"/>
          </p:nvPr>
        </p:nvSpPr>
        <p:spPr/>
        <p:txBody>
          <a:bodyPr/>
          <a:lstStyle/>
          <a:p>
            <a:fld id="{56E0E381-D93D-4CB9-ADA3-4BEE18018250}" type="datetimeFigureOut">
              <a:rPr lang="pt-PT" smtClean="0"/>
              <a:t>07/11/2024</a:t>
            </a:fld>
            <a:endParaRPr lang="pt-PT"/>
          </a:p>
        </p:txBody>
      </p:sp>
      <p:sp>
        <p:nvSpPr>
          <p:cNvPr id="6" name="Footer Placeholder 5">
            <a:extLst>
              <a:ext uri="{FF2B5EF4-FFF2-40B4-BE49-F238E27FC236}">
                <a16:creationId xmlns:a16="http://schemas.microsoft.com/office/drawing/2014/main" id="{D42C0184-13EB-4338-BE7C-E264921FBADA}"/>
              </a:ext>
            </a:extLst>
          </p:cNvPr>
          <p:cNvSpPr>
            <a:spLocks noGrp="1"/>
          </p:cNvSpPr>
          <p:nvPr>
            <p:ph type="ftr" sz="quarter" idx="11"/>
          </p:nvPr>
        </p:nvSpPr>
        <p:spPr/>
        <p:txBody>
          <a:bodyPr/>
          <a:lstStyle/>
          <a:p>
            <a:endParaRPr lang="pt-PT"/>
          </a:p>
        </p:txBody>
      </p:sp>
      <p:sp>
        <p:nvSpPr>
          <p:cNvPr id="7" name="Slide Number Placeholder 6">
            <a:extLst>
              <a:ext uri="{FF2B5EF4-FFF2-40B4-BE49-F238E27FC236}">
                <a16:creationId xmlns:a16="http://schemas.microsoft.com/office/drawing/2014/main" id="{F1E4F6E8-2946-4180-A969-4A1F004A72F4}"/>
              </a:ext>
            </a:extLst>
          </p:cNvPr>
          <p:cNvSpPr>
            <a:spLocks noGrp="1"/>
          </p:cNvSpPr>
          <p:nvPr>
            <p:ph type="sldNum" sz="quarter" idx="12"/>
          </p:nvPr>
        </p:nvSpPr>
        <p:spPr/>
        <p:txBody>
          <a:bodyPr/>
          <a:lstStyle/>
          <a:p>
            <a:fld id="{62362FC9-3EF9-40BB-859D-0731AD805B05}" type="slidenum">
              <a:rPr lang="pt-PT" smtClean="0"/>
              <a:t>‹#›</a:t>
            </a:fld>
            <a:endParaRPr lang="pt-PT"/>
          </a:p>
        </p:txBody>
      </p:sp>
    </p:spTree>
    <p:extLst>
      <p:ext uri="{BB962C8B-B14F-4D97-AF65-F5344CB8AC3E}">
        <p14:creationId xmlns:p14="http://schemas.microsoft.com/office/powerpoint/2010/main" val="3719214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B9FAA8-0727-4EE4-9809-7AE7F4DD59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t-PT"/>
          </a:p>
        </p:txBody>
      </p:sp>
      <p:sp>
        <p:nvSpPr>
          <p:cNvPr id="3" name="Text Placeholder 2">
            <a:extLst>
              <a:ext uri="{FF2B5EF4-FFF2-40B4-BE49-F238E27FC236}">
                <a16:creationId xmlns:a16="http://schemas.microsoft.com/office/drawing/2014/main" id="{8C4E0D6E-18C8-4053-AECF-7769643F5A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a:extLst>
              <a:ext uri="{FF2B5EF4-FFF2-40B4-BE49-F238E27FC236}">
                <a16:creationId xmlns:a16="http://schemas.microsoft.com/office/drawing/2014/main" id="{680C83C4-41B7-4867-89B4-80952675DB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0E381-D93D-4CB9-ADA3-4BEE18018250}" type="datetimeFigureOut">
              <a:rPr lang="pt-PT" smtClean="0"/>
              <a:t>07/11/2024</a:t>
            </a:fld>
            <a:endParaRPr lang="pt-PT"/>
          </a:p>
        </p:txBody>
      </p:sp>
      <p:sp>
        <p:nvSpPr>
          <p:cNvPr id="5" name="Footer Placeholder 4">
            <a:extLst>
              <a:ext uri="{FF2B5EF4-FFF2-40B4-BE49-F238E27FC236}">
                <a16:creationId xmlns:a16="http://schemas.microsoft.com/office/drawing/2014/main" id="{D36875DD-B1B7-4E44-8842-3312AF7841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a:extLst>
              <a:ext uri="{FF2B5EF4-FFF2-40B4-BE49-F238E27FC236}">
                <a16:creationId xmlns:a16="http://schemas.microsoft.com/office/drawing/2014/main" id="{D4B86D7E-EA3D-4175-BD5C-880A0AFE0E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62FC9-3EF9-40BB-859D-0731AD805B05}" type="slidenum">
              <a:rPr lang="pt-PT" smtClean="0"/>
              <a:t>‹#›</a:t>
            </a:fld>
            <a:endParaRPr lang="pt-PT"/>
          </a:p>
        </p:txBody>
      </p:sp>
    </p:spTree>
    <p:extLst>
      <p:ext uri="{BB962C8B-B14F-4D97-AF65-F5344CB8AC3E}">
        <p14:creationId xmlns:p14="http://schemas.microsoft.com/office/powerpoint/2010/main" val="1418981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86A8E-844B-4FBD-88D3-D4CB1A197481}"/>
              </a:ext>
            </a:extLst>
          </p:cNvPr>
          <p:cNvSpPr>
            <a:spLocks noGrp="1"/>
          </p:cNvSpPr>
          <p:nvPr>
            <p:ph type="ctrTitle"/>
          </p:nvPr>
        </p:nvSpPr>
        <p:spPr/>
        <p:txBody>
          <a:bodyPr/>
          <a:lstStyle/>
          <a:p>
            <a:r>
              <a:rPr lang="pt-PT" b="1" dirty="0" err="1"/>
              <a:t>Market</a:t>
            </a:r>
            <a:r>
              <a:rPr lang="pt-PT" b="1" dirty="0"/>
              <a:t> </a:t>
            </a:r>
            <a:r>
              <a:rPr lang="pt-PT" b="1" dirty="0" err="1"/>
              <a:t>Manipulation</a:t>
            </a:r>
            <a:endParaRPr lang="pt-PT" b="1" dirty="0"/>
          </a:p>
        </p:txBody>
      </p:sp>
      <p:sp>
        <p:nvSpPr>
          <p:cNvPr id="3" name="Subtitle 2">
            <a:extLst>
              <a:ext uri="{FF2B5EF4-FFF2-40B4-BE49-F238E27FC236}">
                <a16:creationId xmlns:a16="http://schemas.microsoft.com/office/drawing/2014/main" id="{55DAD2B6-A3F4-4DE9-9572-2B4D07215641}"/>
              </a:ext>
            </a:extLst>
          </p:cNvPr>
          <p:cNvSpPr>
            <a:spLocks noGrp="1"/>
          </p:cNvSpPr>
          <p:nvPr>
            <p:ph type="subTitle" idx="1"/>
          </p:nvPr>
        </p:nvSpPr>
        <p:spPr/>
        <p:txBody>
          <a:bodyPr/>
          <a:lstStyle/>
          <a:p>
            <a:endParaRPr lang="pt-PT"/>
          </a:p>
        </p:txBody>
      </p:sp>
    </p:spTree>
    <p:extLst>
      <p:ext uri="{BB962C8B-B14F-4D97-AF65-F5344CB8AC3E}">
        <p14:creationId xmlns:p14="http://schemas.microsoft.com/office/powerpoint/2010/main" val="842045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F65B3-958D-476C-A483-2218AD29D2B1}"/>
              </a:ext>
            </a:extLst>
          </p:cNvPr>
          <p:cNvSpPr>
            <a:spLocks noGrp="1"/>
          </p:cNvSpPr>
          <p:nvPr>
            <p:ph type="title"/>
          </p:nvPr>
        </p:nvSpPr>
        <p:spPr/>
        <p:txBody>
          <a:bodyPr/>
          <a:lstStyle/>
          <a:p>
            <a:pPr algn="ctr"/>
            <a:r>
              <a:rPr lang="pt-PT" b="1" dirty="0" err="1"/>
              <a:t>Cornering</a:t>
            </a:r>
            <a:r>
              <a:rPr lang="pt-PT" b="1" dirty="0"/>
              <a:t> </a:t>
            </a:r>
            <a:r>
              <a:rPr lang="pt-PT" b="1" dirty="0" err="1"/>
              <a:t>the</a:t>
            </a:r>
            <a:r>
              <a:rPr lang="pt-PT" b="1" dirty="0"/>
              <a:t> </a:t>
            </a:r>
            <a:r>
              <a:rPr lang="pt-PT" b="1" dirty="0" err="1"/>
              <a:t>Market</a:t>
            </a:r>
            <a:br>
              <a:rPr lang="pt-PT" dirty="0"/>
            </a:br>
            <a:endParaRPr lang="pt-PT" dirty="0"/>
          </a:p>
        </p:txBody>
      </p:sp>
      <p:sp>
        <p:nvSpPr>
          <p:cNvPr id="3" name="Content Placeholder 2">
            <a:extLst>
              <a:ext uri="{FF2B5EF4-FFF2-40B4-BE49-F238E27FC236}">
                <a16:creationId xmlns:a16="http://schemas.microsoft.com/office/drawing/2014/main" id="{0724207A-7405-4CF8-9919-561499462D6B}"/>
              </a:ext>
            </a:extLst>
          </p:cNvPr>
          <p:cNvSpPr>
            <a:spLocks noGrp="1"/>
          </p:cNvSpPr>
          <p:nvPr>
            <p:ph idx="1"/>
          </p:nvPr>
        </p:nvSpPr>
        <p:spPr/>
        <p:txBody>
          <a:bodyPr/>
          <a:lstStyle/>
          <a:p>
            <a:endParaRPr lang="en-US" dirty="0"/>
          </a:p>
          <a:p>
            <a:pPr algn="just"/>
            <a:r>
              <a:rPr lang="en-US" sz="3600" dirty="0"/>
              <a:t>Manipulators attempt to acquire enough shares or contracts in a commodity or asset to control its price. By holding a significant portion of the available supply, they can dictate terms to other market participants and manipulate prices.</a:t>
            </a:r>
          </a:p>
          <a:p>
            <a:endParaRPr lang="pt-PT" dirty="0"/>
          </a:p>
        </p:txBody>
      </p:sp>
    </p:spTree>
    <p:extLst>
      <p:ext uri="{BB962C8B-B14F-4D97-AF65-F5344CB8AC3E}">
        <p14:creationId xmlns:p14="http://schemas.microsoft.com/office/powerpoint/2010/main" val="2420320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D4AA4-1244-4B73-95CD-9B3A549E93C6}"/>
              </a:ext>
            </a:extLst>
          </p:cNvPr>
          <p:cNvSpPr>
            <a:spLocks noGrp="1"/>
          </p:cNvSpPr>
          <p:nvPr>
            <p:ph type="title"/>
          </p:nvPr>
        </p:nvSpPr>
        <p:spPr/>
        <p:txBody>
          <a:bodyPr/>
          <a:lstStyle/>
          <a:p>
            <a:pPr algn="ctr"/>
            <a:r>
              <a:rPr lang="pt-PT" b="1" dirty="0" err="1"/>
              <a:t>Ramping</a:t>
            </a:r>
            <a:r>
              <a:rPr lang="pt-PT" b="1" dirty="0"/>
              <a:t> (Price </a:t>
            </a:r>
            <a:r>
              <a:rPr lang="pt-PT" b="1" dirty="0" err="1"/>
              <a:t>Rigging</a:t>
            </a:r>
            <a:r>
              <a:rPr lang="pt-PT" b="1" dirty="0"/>
              <a:t>)</a:t>
            </a:r>
            <a:br>
              <a:rPr lang="pt-PT" b="1" dirty="0"/>
            </a:br>
            <a:endParaRPr lang="pt-PT" b="1" dirty="0"/>
          </a:p>
        </p:txBody>
      </p:sp>
      <p:sp>
        <p:nvSpPr>
          <p:cNvPr id="3" name="Content Placeholder 2">
            <a:extLst>
              <a:ext uri="{FF2B5EF4-FFF2-40B4-BE49-F238E27FC236}">
                <a16:creationId xmlns:a16="http://schemas.microsoft.com/office/drawing/2014/main" id="{E594B371-930D-4F1C-BD3A-FCAD72103EBE}"/>
              </a:ext>
            </a:extLst>
          </p:cNvPr>
          <p:cNvSpPr>
            <a:spLocks noGrp="1"/>
          </p:cNvSpPr>
          <p:nvPr>
            <p:ph idx="1"/>
          </p:nvPr>
        </p:nvSpPr>
        <p:spPr/>
        <p:txBody>
          <a:bodyPr/>
          <a:lstStyle/>
          <a:p>
            <a:endParaRPr lang="en-US" dirty="0"/>
          </a:p>
          <a:p>
            <a:pPr algn="just"/>
            <a:r>
              <a:rPr lang="en-US" sz="3600" dirty="0"/>
              <a:t>Ramping occurs when manipulators engage in coordinated buying to drive up the price of a security over a short period, creating the illusion of strong demand. This manipulation aims to attract other investors, at which point the manipulators sell at the artificially high price.</a:t>
            </a:r>
          </a:p>
          <a:p>
            <a:endParaRPr lang="pt-PT" dirty="0"/>
          </a:p>
        </p:txBody>
      </p:sp>
    </p:spTree>
    <p:extLst>
      <p:ext uri="{BB962C8B-B14F-4D97-AF65-F5344CB8AC3E}">
        <p14:creationId xmlns:p14="http://schemas.microsoft.com/office/powerpoint/2010/main" val="172110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E913-23F8-4B0F-8B05-DE1825B355D4}"/>
              </a:ext>
            </a:extLst>
          </p:cNvPr>
          <p:cNvSpPr>
            <a:spLocks noGrp="1"/>
          </p:cNvSpPr>
          <p:nvPr>
            <p:ph type="title"/>
          </p:nvPr>
        </p:nvSpPr>
        <p:spPr/>
        <p:txBody>
          <a:bodyPr/>
          <a:lstStyle/>
          <a:p>
            <a:pPr algn="ctr"/>
            <a:r>
              <a:rPr lang="pt-PT" b="1" dirty="0"/>
              <a:t>Short </a:t>
            </a:r>
            <a:r>
              <a:rPr lang="pt-PT" b="1" dirty="0" err="1"/>
              <a:t>and</a:t>
            </a:r>
            <a:r>
              <a:rPr lang="pt-PT" b="1" dirty="0"/>
              <a:t> </a:t>
            </a:r>
            <a:r>
              <a:rPr lang="pt-PT" b="1" dirty="0" err="1"/>
              <a:t>Distort</a:t>
            </a:r>
            <a:br>
              <a:rPr lang="pt-PT" b="1" dirty="0"/>
            </a:br>
            <a:endParaRPr lang="pt-PT" b="1" dirty="0"/>
          </a:p>
        </p:txBody>
      </p:sp>
      <p:sp>
        <p:nvSpPr>
          <p:cNvPr id="3" name="Content Placeholder 2">
            <a:extLst>
              <a:ext uri="{FF2B5EF4-FFF2-40B4-BE49-F238E27FC236}">
                <a16:creationId xmlns:a16="http://schemas.microsoft.com/office/drawing/2014/main" id="{9753B3E1-92B4-4B89-8D21-2BD61965FB74}"/>
              </a:ext>
            </a:extLst>
          </p:cNvPr>
          <p:cNvSpPr>
            <a:spLocks noGrp="1"/>
          </p:cNvSpPr>
          <p:nvPr>
            <p:ph idx="1"/>
          </p:nvPr>
        </p:nvSpPr>
        <p:spPr/>
        <p:txBody>
          <a:bodyPr/>
          <a:lstStyle/>
          <a:p>
            <a:endParaRPr lang="en-US" dirty="0"/>
          </a:p>
          <a:p>
            <a:pPr algn="just"/>
            <a:r>
              <a:rPr lang="en-US" sz="3600" dirty="0"/>
              <a:t>The opposite of pump and dump, short and distort involves selling a stock short (betting its price will fall) and then spreading false or misleading negative information to drive down the stock’s price. Once the price falls, the manipulator covers their short position at a profit.</a:t>
            </a:r>
            <a:endParaRPr lang="pt-PT" sz="3600" dirty="0"/>
          </a:p>
        </p:txBody>
      </p:sp>
    </p:spTree>
    <p:extLst>
      <p:ext uri="{BB962C8B-B14F-4D97-AF65-F5344CB8AC3E}">
        <p14:creationId xmlns:p14="http://schemas.microsoft.com/office/powerpoint/2010/main" val="1346104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29881-F8CE-46D7-82EF-14179D399E0D}"/>
              </a:ext>
            </a:extLst>
          </p:cNvPr>
          <p:cNvSpPr>
            <a:spLocks noGrp="1"/>
          </p:cNvSpPr>
          <p:nvPr>
            <p:ph type="title"/>
          </p:nvPr>
        </p:nvSpPr>
        <p:spPr/>
        <p:txBody>
          <a:bodyPr/>
          <a:lstStyle/>
          <a:p>
            <a:pPr algn="ctr"/>
            <a:r>
              <a:rPr lang="pt-PT" b="1" dirty="0" err="1"/>
              <a:t>Backdating</a:t>
            </a:r>
            <a:br>
              <a:rPr lang="pt-PT" dirty="0"/>
            </a:br>
            <a:endParaRPr lang="pt-PT" dirty="0"/>
          </a:p>
        </p:txBody>
      </p:sp>
      <p:sp>
        <p:nvSpPr>
          <p:cNvPr id="3" name="Content Placeholder 2">
            <a:extLst>
              <a:ext uri="{FF2B5EF4-FFF2-40B4-BE49-F238E27FC236}">
                <a16:creationId xmlns:a16="http://schemas.microsoft.com/office/drawing/2014/main" id="{8053FB83-D78A-4E17-9EC4-3FB05303FCC3}"/>
              </a:ext>
            </a:extLst>
          </p:cNvPr>
          <p:cNvSpPr>
            <a:spLocks noGrp="1"/>
          </p:cNvSpPr>
          <p:nvPr>
            <p:ph idx="1"/>
          </p:nvPr>
        </p:nvSpPr>
        <p:spPr/>
        <p:txBody>
          <a:bodyPr/>
          <a:lstStyle/>
          <a:p>
            <a:endParaRPr lang="en-US" dirty="0"/>
          </a:p>
          <a:p>
            <a:pPr algn="just"/>
            <a:r>
              <a:rPr lang="en-US" sz="3600" dirty="0"/>
              <a:t>Backdating occurs when a company manipulates stock options by setting a date for the option grant at a point when the stock price was lower. This ensures higher profits when the option is exercised, misleading shareholders about executive compensation.</a:t>
            </a:r>
          </a:p>
          <a:p>
            <a:endParaRPr lang="pt-PT" dirty="0"/>
          </a:p>
        </p:txBody>
      </p:sp>
    </p:spTree>
    <p:extLst>
      <p:ext uri="{BB962C8B-B14F-4D97-AF65-F5344CB8AC3E}">
        <p14:creationId xmlns:p14="http://schemas.microsoft.com/office/powerpoint/2010/main" val="2788493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4048E-1CA4-4FDA-B7EB-D5AD8EDA2D5E}"/>
              </a:ext>
            </a:extLst>
          </p:cNvPr>
          <p:cNvSpPr>
            <a:spLocks noGrp="1"/>
          </p:cNvSpPr>
          <p:nvPr>
            <p:ph type="title"/>
          </p:nvPr>
        </p:nvSpPr>
        <p:spPr/>
        <p:txBody>
          <a:bodyPr/>
          <a:lstStyle/>
          <a:p>
            <a:pPr algn="ctr"/>
            <a:r>
              <a:rPr lang="pt-PT" b="1" dirty="0" err="1"/>
              <a:t>Squeeze</a:t>
            </a:r>
            <a:br>
              <a:rPr lang="pt-PT" dirty="0"/>
            </a:br>
            <a:endParaRPr lang="pt-PT" dirty="0"/>
          </a:p>
        </p:txBody>
      </p:sp>
      <p:sp>
        <p:nvSpPr>
          <p:cNvPr id="3" name="Content Placeholder 2">
            <a:extLst>
              <a:ext uri="{FF2B5EF4-FFF2-40B4-BE49-F238E27FC236}">
                <a16:creationId xmlns:a16="http://schemas.microsoft.com/office/drawing/2014/main" id="{46A73520-5F2E-4C72-9FA6-8C774D60A459}"/>
              </a:ext>
            </a:extLst>
          </p:cNvPr>
          <p:cNvSpPr>
            <a:spLocks noGrp="1"/>
          </p:cNvSpPr>
          <p:nvPr>
            <p:ph idx="1"/>
          </p:nvPr>
        </p:nvSpPr>
        <p:spPr/>
        <p:txBody>
          <a:bodyPr/>
          <a:lstStyle/>
          <a:p>
            <a:endParaRPr lang="en-US" dirty="0"/>
          </a:p>
          <a:p>
            <a:pPr algn="just"/>
            <a:r>
              <a:rPr lang="en-US" sz="3600" dirty="0"/>
              <a:t>A short squeeze happens when a heavily shorted stock's price rises rapidly, forcing short sellers to buy shares to cover their positions, driving the price even higher. Manipulators can intentionally trigger a squeeze by buying shares in a targeted stock, causing short sellers to panic.</a:t>
            </a:r>
          </a:p>
          <a:p>
            <a:endParaRPr lang="pt-PT" dirty="0"/>
          </a:p>
        </p:txBody>
      </p:sp>
    </p:spTree>
    <p:extLst>
      <p:ext uri="{BB962C8B-B14F-4D97-AF65-F5344CB8AC3E}">
        <p14:creationId xmlns:p14="http://schemas.microsoft.com/office/powerpoint/2010/main" val="4034559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5B51B-3CD4-4079-8FB5-025707B33DBF}"/>
              </a:ext>
            </a:extLst>
          </p:cNvPr>
          <p:cNvSpPr>
            <a:spLocks noGrp="1"/>
          </p:cNvSpPr>
          <p:nvPr>
            <p:ph type="title"/>
          </p:nvPr>
        </p:nvSpPr>
        <p:spPr/>
        <p:txBody>
          <a:bodyPr/>
          <a:lstStyle/>
          <a:p>
            <a:pPr algn="ctr"/>
            <a:r>
              <a:rPr lang="pt-PT" b="1" dirty="0"/>
              <a:t>Insider </a:t>
            </a:r>
            <a:r>
              <a:rPr lang="pt-PT" b="1" dirty="0" err="1"/>
              <a:t>Trading</a:t>
            </a:r>
            <a:br>
              <a:rPr lang="pt-PT" dirty="0"/>
            </a:br>
            <a:endParaRPr lang="pt-PT" dirty="0"/>
          </a:p>
        </p:txBody>
      </p:sp>
      <p:sp>
        <p:nvSpPr>
          <p:cNvPr id="3" name="Content Placeholder 2">
            <a:extLst>
              <a:ext uri="{FF2B5EF4-FFF2-40B4-BE49-F238E27FC236}">
                <a16:creationId xmlns:a16="http://schemas.microsoft.com/office/drawing/2014/main" id="{98CE4F9B-61FB-48F2-B889-F19E40AC5A82}"/>
              </a:ext>
            </a:extLst>
          </p:cNvPr>
          <p:cNvSpPr>
            <a:spLocks noGrp="1"/>
          </p:cNvSpPr>
          <p:nvPr>
            <p:ph idx="1"/>
          </p:nvPr>
        </p:nvSpPr>
        <p:spPr/>
        <p:txBody>
          <a:bodyPr/>
          <a:lstStyle/>
          <a:p>
            <a:endParaRPr lang="en-US" dirty="0"/>
          </a:p>
          <a:p>
            <a:pPr algn="just"/>
            <a:r>
              <a:rPr lang="en-US" sz="3600" dirty="0"/>
              <a:t>Insider trading involves buying or selling securities based on non-public, material information about a company. While insider trading is often illegal, some markets allow certain forms under regulatory conditions. The unfair advantage harms regular investors who lack access to such information.</a:t>
            </a:r>
          </a:p>
          <a:p>
            <a:endParaRPr lang="pt-PT" dirty="0"/>
          </a:p>
        </p:txBody>
      </p:sp>
    </p:spTree>
    <p:extLst>
      <p:ext uri="{BB962C8B-B14F-4D97-AF65-F5344CB8AC3E}">
        <p14:creationId xmlns:p14="http://schemas.microsoft.com/office/powerpoint/2010/main" val="202110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75F8-70C1-4D3F-B813-F21CDC20C2BD}"/>
              </a:ext>
            </a:extLst>
          </p:cNvPr>
          <p:cNvSpPr>
            <a:spLocks noGrp="1"/>
          </p:cNvSpPr>
          <p:nvPr>
            <p:ph type="title"/>
          </p:nvPr>
        </p:nvSpPr>
        <p:spPr/>
        <p:txBody>
          <a:bodyPr/>
          <a:lstStyle/>
          <a:p>
            <a:pPr algn="ctr"/>
            <a:r>
              <a:rPr lang="pt-PT" b="1" dirty="0" err="1"/>
              <a:t>Scalping</a:t>
            </a:r>
            <a:br>
              <a:rPr lang="pt-PT" dirty="0"/>
            </a:br>
            <a:endParaRPr lang="pt-PT" dirty="0"/>
          </a:p>
        </p:txBody>
      </p:sp>
      <p:sp>
        <p:nvSpPr>
          <p:cNvPr id="3" name="Content Placeholder 2">
            <a:extLst>
              <a:ext uri="{FF2B5EF4-FFF2-40B4-BE49-F238E27FC236}">
                <a16:creationId xmlns:a16="http://schemas.microsoft.com/office/drawing/2014/main" id="{03010D90-B59A-4DA9-A26A-EE8750265F55}"/>
              </a:ext>
            </a:extLst>
          </p:cNvPr>
          <p:cNvSpPr>
            <a:spLocks noGrp="1"/>
          </p:cNvSpPr>
          <p:nvPr>
            <p:ph idx="1"/>
          </p:nvPr>
        </p:nvSpPr>
        <p:spPr/>
        <p:txBody>
          <a:bodyPr/>
          <a:lstStyle/>
          <a:p>
            <a:endParaRPr lang="en-US" dirty="0"/>
          </a:p>
          <a:p>
            <a:pPr algn="just"/>
            <a:r>
              <a:rPr lang="en-US" sz="3600" dirty="0"/>
              <a:t>Scalping happens when influential investors or financial analysts recommend a stock to the public after secretly buying shares themselves. They profit by selling after the price rises due to their recommendation, often before the broader public realizes the recommendation was self-serving.</a:t>
            </a:r>
          </a:p>
          <a:p>
            <a:endParaRPr lang="pt-PT" dirty="0"/>
          </a:p>
        </p:txBody>
      </p:sp>
    </p:spTree>
    <p:extLst>
      <p:ext uri="{BB962C8B-B14F-4D97-AF65-F5344CB8AC3E}">
        <p14:creationId xmlns:p14="http://schemas.microsoft.com/office/powerpoint/2010/main" val="2019991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C5C86-5484-494C-8505-B1E38848FD56}"/>
              </a:ext>
            </a:extLst>
          </p:cNvPr>
          <p:cNvSpPr>
            <a:spLocks noGrp="1"/>
          </p:cNvSpPr>
          <p:nvPr>
            <p:ph type="title"/>
          </p:nvPr>
        </p:nvSpPr>
        <p:spPr/>
        <p:txBody>
          <a:bodyPr/>
          <a:lstStyle/>
          <a:p>
            <a:pPr algn="ctr"/>
            <a:r>
              <a:rPr lang="pt-PT" b="1" dirty="0"/>
              <a:t>Circular </a:t>
            </a:r>
            <a:r>
              <a:rPr lang="pt-PT" b="1" dirty="0" err="1"/>
              <a:t>Trading</a:t>
            </a:r>
            <a:br>
              <a:rPr lang="pt-PT" dirty="0"/>
            </a:br>
            <a:endParaRPr lang="pt-PT" dirty="0"/>
          </a:p>
        </p:txBody>
      </p:sp>
      <p:sp>
        <p:nvSpPr>
          <p:cNvPr id="3" name="Content Placeholder 2">
            <a:extLst>
              <a:ext uri="{FF2B5EF4-FFF2-40B4-BE49-F238E27FC236}">
                <a16:creationId xmlns:a16="http://schemas.microsoft.com/office/drawing/2014/main" id="{0FC6196F-18ED-46E6-8F11-C153FA66F617}"/>
              </a:ext>
            </a:extLst>
          </p:cNvPr>
          <p:cNvSpPr>
            <a:spLocks noGrp="1"/>
          </p:cNvSpPr>
          <p:nvPr>
            <p:ph idx="1"/>
          </p:nvPr>
        </p:nvSpPr>
        <p:spPr/>
        <p:txBody>
          <a:bodyPr/>
          <a:lstStyle/>
          <a:p>
            <a:pPr algn="just"/>
            <a:endParaRPr lang="en-US" sz="3600" dirty="0"/>
          </a:p>
          <a:p>
            <a:pPr algn="just"/>
            <a:r>
              <a:rPr lang="en-US" sz="3600" dirty="0"/>
              <a:t>Circular trading involves a group of traders repeatedly buying and selling the same security among themselves to create the appearance of high trading volume. This tactic inflates the price and gives the illusion of market interest, enticing uninformed investors to buy into the security.</a:t>
            </a:r>
          </a:p>
          <a:p>
            <a:endParaRPr lang="pt-PT" dirty="0"/>
          </a:p>
        </p:txBody>
      </p:sp>
    </p:spTree>
    <p:extLst>
      <p:ext uri="{BB962C8B-B14F-4D97-AF65-F5344CB8AC3E}">
        <p14:creationId xmlns:p14="http://schemas.microsoft.com/office/powerpoint/2010/main" val="628839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3C5A3-C4BC-4995-A7F6-AAB791FEE721}"/>
              </a:ext>
            </a:extLst>
          </p:cNvPr>
          <p:cNvSpPr>
            <a:spLocks noGrp="1"/>
          </p:cNvSpPr>
          <p:nvPr>
            <p:ph type="title"/>
          </p:nvPr>
        </p:nvSpPr>
        <p:spPr/>
        <p:txBody>
          <a:bodyPr/>
          <a:lstStyle/>
          <a:p>
            <a:pPr algn="ctr"/>
            <a:r>
              <a:rPr lang="pt-PT" b="1" dirty="0" err="1"/>
              <a:t>High-Frequency</a:t>
            </a:r>
            <a:r>
              <a:rPr lang="pt-PT" b="1" dirty="0"/>
              <a:t> </a:t>
            </a:r>
            <a:r>
              <a:rPr lang="pt-PT" b="1" dirty="0" err="1"/>
              <a:t>Trading</a:t>
            </a:r>
            <a:r>
              <a:rPr lang="pt-PT" b="1" dirty="0"/>
              <a:t> </a:t>
            </a:r>
            <a:r>
              <a:rPr lang="pt-PT" b="1" dirty="0" err="1"/>
              <a:t>Manipulation</a:t>
            </a:r>
            <a:r>
              <a:rPr lang="pt-PT" b="1" dirty="0"/>
              <a:t> (HFT)</a:t>
            </a:r>
            <a:br>
              <a:rPr lang="pt-PT" dirty="0"/>
            </a:br>
            <a:endParaRPr lang="pt-PT" dirty="0"/>
          </a:p>
        </p:txBody>
      </p:sp>
      <p:sp>
        <p:nvSpPr>
          <p:cNvPr id="3" name="Content Placeholder 2">
            <a:extLst>
              <a:ext uri="{FF2B5EF4-FFF2-40B4-BE49-F238E27FC236}">
                <a16:creationId xmlns:a16="http://schemas.microsoft.com/office/drawing/2014/main" id="{C39D3B44-5FDF-425E-973D-6FF17612A9B8}"/>
              </a:ext>
            </a:extLst>
          </p:cNvPr>
          <p:cNvSpPr>
            <a:spLocks noGrp="1"/>
          </p:cNvSpPr>
          <p:nvPr>
            <p:ph idx="1"/>
          </p:nvPr>
        </p:nvSpPr>
        <p:spPr/>
        <p:txBody>
          <a:bodyPr/>
          <a:lstStyle/>
          <a:p>
            <a:endParaRPr lang="en-US" dirty="0"/>
          </a:p>
          <a:p>
            <a:pPr algn="just"/>
            <a:r>
              <a:rPr lang="en-US" sz="3600" dirty="0"/>
              <a:t>High-frequency trading manipulation occurs when traders use algorithmic and high-speed trading techniques to exploit microsecond price fluctuations. These traders can place thousands of trades per second to create price movements or exploit slower traders' delays, manipulating the market in their favor.</a:t>
            </a:r>
            <a:endParaRPr lang="pt-PT" sz="3600" dirty="0"/>
          </a:p>
        </p:txBody>
      </p:sp>
    </p:spTree>
    <p:extLst>
      <p:ext uri="{BB962C8B-B14F-4D97-AF65-F5344CB8AC3E}">
        <p14:creationId xmlns:p14="http://schemas.microsoft.com/office/powerpoint/2010/main" val="2233841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1B81F-C89F-4660-957B-4162A4FD7B2B}"/>
              </a:ext>
            </a:extLst>
          </p:cNvPr>
          <p:cNvSpPr>
            <a:spLocks noGrp="1"/>
          </p:cNvSpPr>
          <p:nvPr>
            <p:ph type="title"/>
          </p:nvPr>
        </p:nvSpPr>
        <p:spPr/>
        <p:txBody>
          <a:bodyPr/>
          <a:lstStyle/>
          <a:p>
            <a:pPr algn="ctr"/>
            <a:r>
              <a:rPr lang="pt-PT" b="1" dirty="0" err="1"/>
              <a:t>Quote</a:t>
            </a:r>
            <a:r>
              <a:rPr lang="pt-PT" b="1" dirty="0"/>
              <a:t> </a:t>
            </a:r>
            <a:r>
              <a:rPr lang="pt-PT" b="1" dirty="0" err="1"/>
              <a:t>Fading</a:t>
            </a:r>
            <a:br>
              <a:rPr lang="pt-PT" dirty="0"/>
            </a:br>
            <a:endParaRPr lang="pt-PT" dirty="0"/>
          </a:p>
        </p:txBody>
      </p:sp>
      <p:sp>
        <p:nvSpPr>
          <p:cNvPr id="3" name="Content Placeholder 2">
            <a:extLst>
              <a:ext uri="{FF2B5EF4-FFF2-40B4-BE49-F238E27FC236}">
                <a16:creationId xmlns:a16="http://schemas.microsoft.com/office/drawing/2014/main" id="{4316420E-4090-403D-93C2-476C67D9E451}"/>
              </a:ext>
            </a:extLst>
          </p:cNvPr>
          <p:cNvSpPr>
            <a:spLocks noGrp="1"/>
          </p:cNvSpPr>
          <p:nvPr>
            <p:ph idx="1"/>
          </p:nvPr>
        </p:nvSpPr>
        <p:spPr/>
        <p:txBody>
          <a:bodyPr/>
          <a:lstStyle/>
          <a:p>
            <a:endParaRPr lang="en-US" dirty="0"/>
          </a:p>
          <a:p>
            <a:pPr algn="just"/>
            <a:r>
              <a:rPr lang="en-US" sz="3600" dirty="0"/>
              <a:t>In quote fading, a market participant places a bid or offer and then quickly withdraws it once another trader expresses interest in accepting the bid or offer. This creates the illusion of market depth (liquidity) and can mislead other traders about the true demand or supply in the market.</a:t>
            </a:r>
          </a:p>
          <a:p>
            <a:endParaRPr lang="pt-PT" dirty="0"/>
          </a:p>
        </p:txBody>
      </p:sp>
    </p:spTree>
    <p:extLst>
      <p:ext uri="{BB962C8B-B14F-4D97-AF65-F5344CB8AC3E}">
        <p14:creationId xmlns:p14="http://schemas.microsoft.com/office/powerpoint/2010/main" val="1963623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810AF-BE31-45C4-991A-C5346C898489}"/>
              </a:ext>
            </a:extLst>
          </p:cNvPr>
          <p:cNvSpPr>
            <a:spLocks noGrp="1"/>
          </p:cNvSpPr>
          <p:nvPr>
            <p:ph type="title"/>
          </p:nvPr>
        </p:nvSpPr>
        <p:spPr/>
        <p:txBody>
          <a:bodyPr/>
          <a:lstStyle/>
          <a:p>
            <a:pPr algn="ctr"/>
            <a:r>
              <a:rPr lang="pt-PT" b="1" dirty="0"/>
              <a:t>Pump </a:t>
            </a:r>
            <a:r>
              <a:rPr lang="pt-PT" b="1" dirty="0" err="1"/>
              <a:t>and</a:t>
            </a:r>
            <a:r>
              <a:rPr lang="pt-PT" b="1" dirty="0"/>
              <a:t> </a:t>
            </a:r>
            <a:r>
              <a:rPr lang="pt-PT" b="1" dirty="0" err="1"/>
              <a:t>Dump</a:t>
            </a:r>
            <a:endParaRPr lang="pt-PT" b="1" dirty="0"/>
          </a:p>
        </p:txBody>
      </p:sp>
      <p:sp>
        <p:nvSpPr>
          <p:cNvPr id="3" name="Content Placeholder 2">
            <a:extLst>
              <a:ext uri="{FF2B5EF4-FFF2-40B4-BE49-F238E27FC236}">
                <a16:creationId xmlns:a16="http://schemas.microsoft.com/office/drawing/2014/main" id="{4372EC5B-67E7-44F2-A4C6-C06B7985B98F}"/>
              </a:ext>
            </a:extLst>
          </p:cNvPr>
          <p:cNvSpPr>
            <a:spLocks noGrp="1"/>
          </p:cNvSpPr>
          <p:nvPr>
            <p:ph idx="1"/>
          </p:nvPr>
        </p:nvSpPr>
        <p:spPr/>
        <p:txBody>
          <a:bodyPr>
            <a:normAutofit/>
          </a:bodyPr>
          <a:lstStyle/>
          <a:p>
            <a:pPr marL="0" indent="0">
              <a:buNone/>
            </a:pPr>
            <a:endParaRPr lang="en-US" dirty="0"/>
          </a:p>
          <a:p>
            <a:pPr algn="just"/>
            <a:r>
              <a:rPr lang="en-US" sz="3600" dirty="0"/>
              <a:t>In a pump-and-dump scheme, manipulators artificially inflate the price of an asset, usually a stock, through false or misleading information. Once the price has risen to a certain level, the manipulators "dump" their shares at the inflated price, leaving regular investors with significant losses as the price collapses.</a:t>
            </a:r>
          </a:p>
          <a:p>
            <a:endParaRPr lang="en-US" sz="3600" dirty="0"/>
          </a:p>
          <a:p>
            <a:endParaRPr lang="en-US" dirty="0"/>
          </a:p>
          <a:p>
            <a:endParaRPr lang="en-US" dirty="0"/>
          </a:p>
          <a:p>
            <a:endParaRPr lang="en-US" dirty="0"/>
          </a:p>
          <a:p>
            <a:endParaRPr lang="en-US" dirty="0"/>
          </a:p>
          <a:p>
            <a:endParaRPr lang="pt-PT" dirty="0"/>
          </a:p>
        </p:txBody>
      </p:sp>
    </p:spTree>
    <p:extLst>
      <p:ext uri="{BB962C8B-B14F-4D97-AF65-F5344CB8AC3E}">
        <p14:creationId xmlns:p14="http://schemas.microsoft.com/office/powerpoint/2010/main" val="3704366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A18CA-03D4-453A-A22C-CC2B6A770A1C}"/>
              </a:ext>
            </a:extLst>
          </p:cNvPr>
          <p:cNvSpPr>
            <a:spLocks noGrp="1"/>
          </p:cNvSpPr>
          <p:nvPr>
            <p:ph type="title"/>
          </p:nvPr>
        </p:nvSpPr>
        <p:spPr/>
        <p:txBody>
          <a:bodyPr/>
          <a:lstStyle/>
          <a:p>
            <a:pPr algn="ctr"/>
            <a:r>
              <a:rPr lang="pt-PT" b="1" dirty="0"/>
              <a:t>Cross </a:t>
            </a:r>
            <a:r>
              <a:rPr lang="pt-PT" b="1" dirty="0" err="1"/>
              <a:t>Market</a:t>
            </a:r>
            <a:r>
              <a:rPr lang="pt-PT" b="1" dirty="0"/>
              <a:t> </a:t>
            </a:r>
            <a:r>
              <a:rPr lang="pt-PT" b="1" dirty="0" err="1"/>
              <a:t>Manipulation</a:t>
            </a:r>
            <a:br>
              <a:rPr lang="pt-PT" b="1" dirty="0"/>
            </a:br>
            <a:endParaRPr lang="pt-PT" b="1" dirty="0"/>
          </a:p>
        </p:txBody>
      </p:sp>
      <p:sp>
        <p:nvSpPr>
          <p:cNvPr id="3" name="Content Placeholder 2">
            <a:extLst>
              <a:ext uri="{FF2B5EF4-FFF2-40B4-BE49-F238E27FC236}">
                <a16:creationId xmlns:a16="http://schemas.microsoft.com/office/drawing/2014/main" id="{AABA3CFD-BA53-43E5-B340-4D5236A9BA94}"/>
              </a:ext>
            </a:extLst>
          </p:cNvPr>
          <p:cNvSpPr>
            <a:spLocks noGrp="1"/>
          </p:cNvSpPr>
          <p:nvPr>
            <p:ph idx="1"/>
          </p:nvPr>
        </p:nvSpPr>
        <p:spPr/>
        <p:txBody>
          <a:bodyPr/>
          <a:lstStyle/>
          <a:p>
            <a:endParaRPr lang="en-US" dirty="0"/>
          </a:p>
          <a:p>
            <a:pPr algn="just"/>
            <a:r>
              <a:rPr lang="en-US" sz="3600" dirty="0"/>
              <a:t>Cross market manipulation occurs when manipulators trade in one market to influence the price of a related asset in another market. For example, they might trade in the futures market to manipulate prices in the spot market or vice versa. This form of manipulation exploits correlations between different financial instruments.</a:t>
            </a:r>
            <a:endParaRPr lang="pt-PT" sz="3600" dirty="0"/>
          </a:p>
        </p:txBody>
      </p:sp>
    </p:spTree>
    <p:extLst>
      <p:ext uri="{BB962C8B-B14F-4D97-AF65-F5344CB8AC3E}">
        <p14:creationId xmlns:p14="http://schemas.microsoft.com/office/powerpoint/2010/main" val="675294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EF173-BB60-4139-B206-EC7204AA2AED}"/>
              </a:ext>
            </a:extLst>
          </p:cNvPr>
          <p:cNvSpPr>
            <a:spLocks noGrp="1"/>
          </p:cNvSpPr>
          <p:nvPr>
            <p:ph type="title"/>
          </p:nvPr>
        </p:nvSpPr>
        <p:spPr/>
        <p:txBody>
          <a:bodyPr/>
          <a:lstStyle/>
          <a:p>
            <a:pPr algn="ctr"/>
            <a:r>
              <a:rPr lang="pt-PT" b="1" dirty="0" err="1"/>
              <a:t>Marking</a:t>
            </a:r>
            <a:r>
              <a:rPr lang="pt-PT" b="1" dirty="0"/>
              <a:t> </a:t>
            </a:r>
            <a:r>
              <a:rPr lang="pt-PT" b="1" dirty="0" err="1"/>
              <a:t>the</a:t>
            </a:r>
            <a:r>
              <a:rPr lang="pt-PT" b="1" dirty="0"/>
              <a:t> </a:t>
            </a:r>
            <a:r>
              <a:rPr lang="pt-PT" b="1" dirty="0" err="1"/>
              <a:t>Close</a:t>
            </a:r>
            <a:br>
              <a:rPr lang="pt-PT" dirty="0"/>
            </a:br>
            <a:endParaRPr lang="pt-PT" dirty="0"/>
          </a:p>
        </p:txBody>
      </p:sp>
      <p:sp>
        <p:nvSpPr>
          <p:cNvPr id="3" name="Content Placeholder 2">
            <a:extLst>
              <a:ext uri="{FF2B5EF4-FFF2-40B4-BE49-F238E27FC236}">
                <a16:creationId xmlns:a16="http://schemas.microsoft.com/office/drawing/2014/main" id="{067D8DD0-9E55-4D2F-B824-62CE01348CE0}"/>
              </a:ext>
            </a:extLst>
          </p:cNvPr>
          <p:cNvSpPr>
            <a:spLocks noGrp="1"/>
          </p:cNvSpPr>
          <p:nvPr>
            <p:ph idx="1"/>
          </p:nvPr>
        </p:nvSpPr>
        <p:spPr/>
        <p:txBody>
          <a:bodyPr>
            <a:normAutofit/>
          </a:bodyPr>
          <a:lstStyle/>
          <a:p>
            <a:pPr algn="just"/>
            <a:endParaRPr lang="en-US" sz="3600" dirty="0"/>
          </a:p>
          <a:p>
            <a:pPr algn="just"/>
            <a:r>
              <a:rPr lang="en-US" sz="3600" dirty="0"/>
              <a:t>Marking the close happens when a trader places large orders near the close of trading in order to manipulate the closing price of a security. Closing prices are often used as benchmarks for valuations or performance measurements, so artificially inflating or deflating the closing price can influence investor sentiment and decision-making.</a:t>
            </a:r>
            <a:endParaRPr lang="pt-PT" sz="3600" dirty="0"/>
          </a:p>
        </p:txBody>
      </p:sp>
    </p:spTree>
    <p:extLst>
      <p:ext uri="{BB962C8B-B14F-4D97-AF65-F5344CB8AC3E}">
        <p14:creationId xmlns:p14="http://schemas.microsoft.com/office/powerpoint/2010/main" val="2668445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67A22-47B5-44AA-8BA2-24E122166EEA}"/>
              </a:ext>
            </a:extLst>
          </p:cNvPr>
          <p:cNvSpPr>
            <a:spLocks noGrp="1"/>
          </p:cNvSpPr>
          <p:nvPr>
            <p:ph type="title"/>
          </p:nvPr>
        </p:nvSpPr>
        <p:spPr/>
        <p:txBody>
          <a:bodyPr/>
          <a:lstStyle/>
          <a:p>
            <a:pPr algn="ctr"/>
            <a:r>
              <a:rPr lang="pt-PT" b="1" dirty="0" err="1"/>
              <a:t>Trading</a:t>
            </a:r>
            <a:r>
              <a:rPr lang="pt-PT" b="1" dirty="0"/>
              <a:t> </a:t>
            </a:r>
            <a:r>
              <a:rPr lang="pt-PT" b="1" dirty="0" err="1"/>
              <a:t>Ahead</a:t>
            </a:r>
            <a:r>
              <a:rPr lang="pt-PT" b="1" dirty="0"/>
              <a:t> </a:t>
            </a:r>
            <a:r>
              <a:rPr lang="pt-PT" b="1" dirty="0" err="1"/>
              <a:t>of</a:t>
            </a:r>
            <a:r>
              <a:rPr lang="pt-PT" b="1" dirty="0"/>
              <a:t> Research</a:t>
            </a:r>
            <a:br>
              <a:rPr lang="pt-PT" dirty="0"/>
            </a:br>
            <a:endParaRPr lang="pt-PT" dirty="0"/>
          </a:p>
        </p:txBody>
      </p:sp>
      <p:sp>
        <p:nvSpPr>
          <p:cNvPr id="3" name="Content Placeholder 2">
            <a:extLst>
              <a:ext uri="{FF2B5EF4-FFF2-40B4-BE49-F238E27FC236}">
                <a16:creationId xmlns:a16="http://schemas.microsoft.com/office/drawing/2014/main" id="{FE00D1CD-D867-42E4-826F-DBC47A8814E9}"/>
              </a:ext>
            </a:extLst>
          </p:cNvPr>
          <p:cNvSpPr>
            <a:spLocks noGrp="1"/>
          </p:cNvSpPr>
          <p:nvPr>
            <p:ph idx="1"/>
          </p:nvPr>
        </p:nvSpPr>
        <p:spPr/>
        <p:txBody>
          <a:bodyPr/>
          <a:lstStyle/>
          <a:p>
            <a:endParaRPr lang="en-US" dirty="0"/>
          </a:p>
          <a:p>
            <a:pPr algn="just"/>
            <a:r>
              <a:rPr lang="en-US" sz="3600" dirty="0"/>
              <a:t>In this form of manipulation, brokers or financial firms trade a stock based on research reports they are preparing but have not yet released to the public. They exploit the information they know will soon influence market sentiment once the report is published.</a:t>
            </a:r>
            <a:endParaRPr lang="pt-PT" sz="3600" dirty="0"/>
          </a:p>
        </p:txBody>
      </p:sp>
    </p:spTree>
    <p:extLst>
      <p:ext uri="{BB962C8B-B14F-4D97-AF65-F5344CB8AC3E}">
        <p14:creationId xmlns:p14="http://schemas.microsoft.com/office/powerpoint/2010/main" val="2968987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19C96-8DD5-4ABB-9481-9C108F1F4D33}"/>
              </a:ext>
            </a:extLst>
          </p:cNvPr>
          <p:cNvSpPr>
            <a:spLocks noGrp="1"/>
          </p:cNvSpPr>
          <p:nvPr>
            <p:ph type="title"/>
          </p:nvPr>
        </p:nvSpPr>
        <p:spPr/>
        <p:txBody>
          <a:bodyPr/>
          <a:lstStyle/>
          <a:p>
            <a:pPr algn="ctr"/>
            <a:r>
              <a:rPr lang="pt-PT" b="1" dirty="0" err="1"/>
              <a:t>Ghosting</a:t>
            </a:r>
            <a:br>
              <a:rPr lang="pt-PT" b="1" dirty="0"/>
            </a:br>
            <a:endParaRPr lang="pt-PT" b="1" dirty="0"/>
          </a:p>
        </p:txBody>
      </p:sp>
      <p:sp>
        <p:nvSpPr>
          <p:cNvPr id="3" name="Content Placeholder 2">
            <a:extLst>
              <a:ext uri="{FF2B5EF4-FFF2-40B4-BE49-F238E27FC236}">
                <a16:creationId xmlns:a16="http://schemas.microsoft.com/office/drawing/2014/main" id="{E0FBAE3A-7645-42B2-B70F-DE433E7DCE0B}"/>
              </a:ext>
            </a:extLst>
          </p:cNvPr>
          <p:cNvSpPr>
            <a:spLocks noGrp="1"/>
          </p:cNvSpPr>
          <p:nvPr>
            <p:ph idx="1"/>
          </p:nvPr>
        </p:nvSpPr>
        <p:spPr/>
        <p:txBody>
          <a:bodyPr/>
          <a:lstStyle/>
          <a:p>
            <a:endParaRPr lang="en-US" dirty="0"/>
          </a:p>
          <a:p>
            <a:pPr algn="just"/>
            <a:r>
              <a:rPr lang="en-US" sz="3600" dirty="0"/>
              <a:t>Ghosting occurs when two or more market participants collaborate to buy or sell a stock without disclosing their cooperation. This creates the false impression of independent trading activity, which can mislead other traders into making decisions based on faulty assumptions about market demand or supply.</a:t>
            </a:r>
          </a:p>
          <a:p>
            <a:endParaRPr lang="pt-PT" dirty="0"/>
          </a:p>
        </p:txBody>
      </p:sp>
    </p:spTree>
    <p:extLst>
      <p:ext uri="{BB962C8B-B14F-4D97-AF65-F5344CB8AC3E}">
        <p14:creationId xmlns:p14="http://schemas.microsoft.com/office/powerpoint/2010/main" val="1261379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EB1E4-5AF9-4880-81E7-9DD9C37D080D}"/>
              </a:ext>
            </a:extLst>
          </p:cNvPr>
          <p:cNvSpPr>
            <a:spLocks noGrp="1"/>
          </p:cNvSpPr>
          <p:nvPr>
            <p:ph type="title"/>
          </p:nvPr>
        </p:nvSpPr>
        <p:spPr/>
        <p:txBody>
          <a:bodyPr/>
          <a:lstStyle/>
          <a:p>
            <a:pPr algn="ctr"/>
            <a:r>
              <a:rPr lang="pt-PT" b="1" dirty="0" err="1"/>
              <a:t>Momentum</a:t>
            </a:r>
            <a:r>
              <a:rPr lang="pt-PT" b="1" dirty="0"/>
              <a:t> </a:t>
            </a:r>
            <a:r>
              <a:rPr lang="pt-PT" b="1" dirty="0" err="1"/>
              <a:t>Ignition</a:t>
            </a:r>
            <a:br>
              <a:rPr lang="pt-PT" dirty="0"/>
            </a:br>
            <a:endParaRPr lang="pt-PT" dirty="0"/>
          </a:p>
        </p:txBody>
      </p:sp>
      <p:sp>
        <p:nvSpPr>
          <p:cNvPr id="3" name="Content Placeholder 2">
            <a:extLst>
              <a:ext uri="{FF2B5EF4-FFF2-40B4-BE49-F238E27FC236}">
                <a16:creationId xmlns:a16="http://schemas.microsoft.com/office/drawing/2014/main" id="{092ADE00-29B5-4C52-854D-C239A5EA3057}"/>
              </a:ext>
            </a:extLst>
          </p:cNvPr>
          <p:cNvSpPr>
            <a:spLocks noGrp="1"/>
          </p:cNvSpPr>
          <p:nvPr>
            <p:ph idx="1"/>
          </p:nvPr>
        </p:nvSpPr>
        <p:spPr/>
        <p:txBody>
          <a:bodyPr/>
          <a:lstStyle/>
          <a:p>
            <a:endParaRPr lang="en-US" dirty="0"/>
          </a:p>
          <a:p>
            <a:pPr algn="just"/>
            <a:r>
              <a:rPr lang="en-US" sz="3600" dirty="0"/>
              <a:t>Momentum ignition is a strategy where traders attempt to spark rapid price movements in a security by trading in a way that encourages other traders to follow suit. This often involves large buy or sell orders meant to create a "snowball effect," driving prices up or down quickly.</a:t>
            </a:r>
          </a:p>
          <a:p>
            <a:endParaRPr lang="pt-PT" dirty="0"/>
          </a:p>
        </p:txBody>
      </p:sp>
    </p:spTree>
    <p:extLst>
      <p:ext uri="{BB962C8B-B14F-4D97-AF65-F5344CB8AC3E}">
        <p14:creationId xmlns:p14="http://schemas.microsoft.com/office/powerpoint/2010/main" val="2437390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7D45F-BA25-4ED2-90E7-6583807A1233}"/>
              </a:ext>
            </a:extLst>
          </p:cNvPr>
          <p:cNvSpPr>
            <a:spLocks noGrp="1"/>
          </p:cNvSpPr>
          <p:nvPr>
            <p:ph type="title"/>
          </p:nvPr>
        </p:nvSpPr>
        <p:spPr/>
        <p:txBody>
          <a:bodyPr/>
          <a:lstStyle/>
          <a:p>
            <a:pPr algn="ctr"/>
            <a:r>
              <a:rPr lang="pt-PT" b="1" dirty="0" err="1"/>
              <a:t>Layering</a:t>
            </a:r>
            <a:br>
              <a:rPr lang="pt-PT" dirty="0"/>
            </a:br>
            <a:endParaRPr lang="pt-PT" dirty="0"/>
          </a:p>
        </p:txBody>
      </p:sp>
      <p:sp>
        <p:nvSpPr>
          <p:cNvPr id="3" name="Content Placeholder 2">
            <a:extLst>
              <a:ext uri="{FF2B5EF4-FFF2-40B4-BE49-F238E27FC236}">
                <a16:creationId xmlns:a16="http://schemas.microsoft.com/office/drawing/2014/main" id="{3B145967-77DD-4387-A9F9-5D58AF8EC934}"/>
              </a:ext>
            </a:extLst>
          </p:cNvPr>
          <p:cNvSpPr>
            <a:spLocks noGrp="1"/>
          </p:cNvSpPr>
          <p:nvPr>
            <p:ph idx="1"/>
          </p:nvPr>
        </p:nvSpPr>
        <p:spPr/>
        <p:txBody>
          <a:bodyPr/>
          <a:lstStyle/>
          <a:p>
            <a:endParaRPr lang="en-US" dirty="0"/>
          </a:p>
          <a:p>
            <a:pPr algn="just"/>
            <a:r>
              <a:rPr lang="en-US" sz="3600" dirty="0"/>
              <a:t>Layering is a variant of spoofing where a trader places multiple buy or sell orders at different price levels to create the illusion of market depth. This can make the market appear more liquid than it actually is, tricking other traders into thinking there is more genuine interest in a security than there really is.</a:t>
            </a:r>
          </a:p>
          <a:p>
            <a:endParaRPr lang="pt-PT" dirty="0"/>
          </a:p>
        </p:txBody>
      </p:sp>
    </p:spTree>
    <p:extLst>
      <p:ext uri="{BB962C8B-B14F-4D97-AF65-F5344CB8AC3E}">
        <p14:creationId xmlns:p14="http://schemas.microsoft.com/office/powerpoint/2010/main" val="1505437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0A738-03AF-4829-BC1C-26EBDBFF5CFC}"/>
              </a:ext>
            </a:extLst>
          </p:cNvPr>
          <p:cNvSpPr>
            <a:spLocks noGrp="1"/>
          </p:cNvSpPr>
          <p:nvPr>
            <p:ph type="title"/>
          </p:nvPr>
        </p:nvSpPr>
        <p:spPr/>
        <p:txBody>
          <a:bodyPr/>
          <a:lstStyle/>
          <a:p>
            <a:pPr algn="ctr"/>
            <a:r>
              <a:rPr lang="pt-PT" b="1" dirty="0" err="1"/>
              <a:t>Matched</a:t>
            </a:r>
            <a:r>
              <a:rPr lang="pt-PT" b="1" dirty="0"/>
              <a:t> </a:t>
            </a:r>
            <a:r>
              <a:rPr lang="pt-PT" b="1" dirty="0" err="1"/>
              <a:t>Orders</a:t>
            </a:r>
            <a:br>
              <a:rPr lang="pt-PT" dirty="0"/>
            </a:br>
            <a:endParaRPr lang="pt-PT" dirty="0"/>
          </a:p>
        </p:txBody>
      </p:sp>
      <p:sp>
        <p:nvSpPr>
          <p:cNvPr id="3" name="Content Placeholder 2">
            <a:extLst>
              <a:ext uri="{FF2B5EF4-FFF2-40B4-BE49-F238E27FC236}">
                <a16:creationId xmlns:a16="http://schemas.microsoft.com/office/drawing/2014/main" id="{23631F3B-F237-4BFB-A40E-E3AC4060C6B9}"/>
              </a:ext>
            </a:extLst>
          </p:cNvPr>
          <p:cNvSpPr>
            <a:spLocks noGrp="1"/>
          </p:cNvSpPr>
          <p:nvPr>
            <p:ph idx="1"/>
          </p:nvPr>
        </p:nvSpPr>
        <p:spPr/>
        <p:txBody>
          <a:bodyPr/>
          <a:lstStyle/>
          <a:p>
            <a:endParaRPr lang="en-US" dirty="0"/>
          </a:p>
          <a:p>
            <a:pPr algn="just"/>
            <a:r>
              <a:rPr lang="en-US" sz="3600" dirty="0"/>
              <a:t>Matched orders occur when traders collude to trade securities among themselves at pre-arranged prices. These transactions are designed to create the appearance of trading activity or to move prices in a certain direction, without any genuine change in the asset’s market fundamentals.</a:t>
            </a:r>
          </a:p>
          <a:p>
            <a:endParaRPr lang="pt-PT" dirty="0"/>
          </a:p>
        </p:txBody>
      </p:sp>
    </p:spTree>
    <p:extLst>
      <p:ext uri="{BB962C8B-B14F-4D97-AF65-F5344CB8AC3E}">
        <p14:creationId xmlns:p14="http://schemas.microsoft.com/office/powerpoint/2010/main" val="1394934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42F4B-BE19-4B21-869F-78E159482D4C}"/>
              </a:ext>
            </a:extLst>
          </p:cNvPr>
          <p:cNvSpPr>
            <a:spLocks noGrp="1"/>
          </p:cNvSpPr>
          <p:nvPr>
            <p:ph type="title"/>
          </p:nvPr>
        </p:nvSpPr>
        <p:spPr/>
        <p:txBody>
          <a:bodyPr/>
          <a:lstStyle/>
          <a:p>
            <a:pPr algn="ctr"/>
            <a:r>
              <a:rPr lang="pt-PT" b="1" dirty="0" err="1"/>
              <a:t>Spoofing</a:t>
            </a:r>
            <a:br>
              <a:rPr lang="pt-PT" dirty="0"/>
            </a:br>
            <a:endParaRPr lang="pt-PT" dirty="0"/>
          </a:p>
        </p:txBody>
      </p:sp>
      <p:sp>
        <p:nvSpPr>
          <p:cNvPr id="3" name="Content Placeholder 2">
            <a:extLst>
              <a:ext uri="{FF2B5EF4-FFF2-40B4-BE49-F238E27FC236}">
                <a16:creationId xmlns:a16="http://schemas.microsoft.com/office/drawing/2014/main" id="{AB359BB3-2D03-4458-8C98-B74095262662}"/>
              </a:ext>
            </a:extLst>
          </p:cNvPr>
          <p:cNvSpPr>
            <a:spLocks noGrp="1"/>
          </p:cNvSpPr>
          <p:nvPr>
            <p:ph idx="1"/>
          </p:nvPr>
        </p:nvSpPr>
        <p:spPr/>
        <p:txBody>
          <a:bodyPr/>
          <a:lstStyle/>
          <a:p>
            <a:pPr algn="just"/>
            <a:r>
              <a:rPr lang="en-US" sz="3600" dirty="0"/>
              <a:t>Spoofing involves placing large orders to buy or sell an asset with no intention of executing them. These orders create the illusion of demand or supply, influencing market prices. Once other traders react to the artificial demand or supply, the </a:t>
            </a:r>
            <a:r>
              <a:rPr lang="en-US" sz="3600" dirty="0" err="1"/>
              <a:t>spoofer</a:t>
            </a:r>
            <a:r>
              <a:rPr lang="en-US" sz="3600" dirty="0"/>
              <a:t> cancels the orders and profits from the price movement.</a:t>
            </a:r>
          </a:p>
          <a:p>
            <a:endParaRPr lang="pt-PT" dirty="0"/>
          </a:p>
        </p:txBody>
      </p:sp>
    </p:spTree>
    <p:extLst>
      <p:ext uri="{BB962C8B-B14F-4D97-AF65-F5344CB8AC3E}">
        <p14:creationId xmlns:p14="http://schemas.microsoft.com/office/powerpoint/2010/main" val="528255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8EE8D-A47A-445D-9E4E-F15D2C0B9EBC}"/>
              </a:ext>
            </a:extLst>
          </p:cNvPr>
          <p:cNvSpPr>
            <a:spLocks noGrp="1"/>
          </p:cNvSpPr>
          <p:nvPr>
            <p:ph type="title"/>
          </p:nvPr>
        </p:nvSpPr>
        <p:spPr/>
        <p:txBody>
          <a:bodyPr/>
          <a:lstStyle/>
          <a:p>
            <a:pPr algn="ctr"/>
            <a:r>
              <a:rPr lang="pt-PT" b="1" dirty="0" err="1"/>
              <a:t>Wash</a:t>
            </a:r>
            <a:r>
              <a:rPr lang="pt-PT" b="1" dirty="0"/>
              <a:t> </a:t>
            </a:r>
            <a:r>
              <a:rPr lang="pt-PT" b="1" dirty="0" err="1"/>
              <a:t>Trading</a:t>
            </a:r>
            <a:endParaRPr lang="pt-PT" b="1" dirty="0"/>
          </a:p>
        </p:txBody>
      </p:sp>
      <p:sp>
        <p:nvSpPr>
          <p:cNvPr id="3" name="Content Placeholder 2">
            <a:extLst>
              <a:ext uri="{FF2B5EF4-FFF2-40B4-BE49-F238E27FC236}">
                <a16:creationId xmlns:a16="http://schemas.microsoft.com/office/drawing/2014/main" id="{6D14E035-9644-4A7E-9264-DB32C168EF22}"/>
              </a:ext>
            </a:extLst>
          </p:cNvPr>
          <p:cNvSpPr>
            <a:spLocks noGrp="1"/>
          </p:cNvSpPr>
          <p:nvPr>
            <p:ph idx="1"/>
          </p:nvPr>
        </p:nvSpPr>
        <p:spPr/>
        <p:txBody>
          <a:bodyPr/>
          <a:lstStyle/>
          <a:p>
            <a:pPr marL="0" indent="0">
              <a:buNone/>
            </a:pPr>
            <a:endParaRPr lang="en-US" dirty="0"/>
          </a:p>
          <a:p>
            <a:pPr algn="just"/>
            <a:r>
              <a:rPr lang="en-US" sz="3600" dirty="0"/>
              <a:t>Wash trading occurs when an individual or entity buys and sells the same financial instrument to create the appearance of trading activity. This artificially boosts volume and can mislead other market participants into believing there is genuine market interest.</a:t>
            </a:r>
            <a:endParaRPr lang="pt-PT" sz="3600" dirty="0"/>
          </a:p>
        </p:txBody>
      </p:sp>
    </p:spTree>
    <p:extLst>
      <p:ext uri="{BB962C8B-B14F-4D97-AF65-F5344CB8AC3E}">
        <p14:creationId xmlns:p14="http://schemas.microsoft.com/office/powerpoint/2010/main" val="3715534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EB54D-A72B-404C-8309-91F21A102362}"/>
              </a:ext>
            </a:extLst>
          </p:cNvPr>
          <p:cNvSpPr>
            <a:spLocks noGrp="1"/>
          </p:cNvSpPr>
          <p:nvPr>
            <p:ph type="title"/>
          </p:nvPr>
        </p:nvSpPr>
        <p:spPr/>
        <p:txBody>
          <a:bodyPr/>
          <a:lstStyle/>
          <a:p>
            <a:pPr algn="ctr"/>
            <a:r>
              <a:rPr lang="pt-PT" b="1" dirty="0" err="1"/>
              <a:t>Quote</a:t>
            </a:r>
            <a:r>
              <a:rPr lang="pt-PT" b="1" dirty="0"/>
              <a:t> </a:t>
            </a:r>
            <a:r>
              <a:rPr lang="pt-PT" b="1" dirty="0" err="1"/>
              <a:t>Stuffing</a:t>
            </a:r>
            <a:br>
              <a:rPr lang="pt-PT" dirty="0"/>
            </a:br>
            <a:endParaRPr lang="pt-PT" dirty="0"/>
          </a:p>
        </p:txBody>
      </p:sp>
      <p:sp>
        <p:nvSpPr>
          <p:cNvPr id="3" name="Content Placeholder 2">
            <a:extLst>
              <a:ext uri="{FF2B5EF4-FFF2-40B4-BE49-F238E27FC236}">
                <a16:creationId xmlns:a16="http://schemas.microsoft.com/office/drawing/2014/main" id="{BDA59766-4E45-4296-A4DA-F75EC3D4B8F0}"/>
              </a:ext>
            </a:extLst>
          </p:cNvPr>
          <p:cNvSpPr>
            <a:spLocks noGrp="1"/>
          </p:cNvSpPr>
          <p:nvPr>
            <p:ph idx="1"/>
          </p:nvPr>
        </p:nvSpPr>
        <p:spPr/>
        <p:txBody>
          <a:bodyPr/>
          <a:lstStyle/>
          <a:p>
            <a:pPr algn="just"/>
            <a:endParaRPr lang="en-US" sz="3600" dirty="0"/>
          </a:p>
          <a:p>
            <a:pPr algn="just"/>
            <a:r>
              <a:rPr lang="en-US" sz="3600" dirty="0"/>
              <a:t>This tactic involves placing and canceling large numbers of orders in rapid succession, overwhelming market systems. It causes delays and confuses market participants, allowing the manipulator to gain an advantage by exploiting temporary price inefficiencies.</a:t>
            </a:r>
          </a:p>
          <a:p>
            <a:endParaRPr lang="pt-PT" dirty="0"/>
          </a:p>
        </p:txBody>
      </p:sp>
    </p:spTree>
    <p:extLst>
      <p:ext uri="{BB962C8B-B14F-4D97-AF65-F5344CB8AC3E}">
        <p14:creationId xmlns:p14="http://schemas.microsoft.com/office/powerpoint/2010/main" val="1712612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D6A07-E52F-4019-8E5A-E5F8E26E6649}"/>
              </a:ext>
            </a:extLst>
          </p:cNvPr>
          <p:cNvSpPr>
            <a:spLocks noGrp="1"/>
          </p:cNvSpPr>
          <p:nvPr>
            <p:ph type="title"/>
          </p:nvPr>
        </p:nvSpPr>
        <p:spPr/>
        <p:txBody>
          <a:bodyPr/>
          <a:lstStyle/>
          <a:p>
            <a:pPr algn="ctr"/>
            <a:r>
              <a:rPr lang="pt-PT" b="1" dirty="0" err="1"/>
              <a:t>Bear</a:t>
            </a:r>
            <a:r>
              <a:rPr lang="pt-PT" b="1" dirty="0"/>
              <a:t> </a:t>
            </a:r>
            <a:r>
              <a:rPr lang="pt-PT" b="1" dirty="0" err="1"/>
              <a:t>Raiding</a:t>
            </a:r>
            <a:br>
              <a:rPr lang="pt-PT" dirty="0"/>
            </a:br>
            <a:endParaRPr lang="pt-PT" dirty="0"/>
          </a:p>
        </p:txBody>
      </p:sp>
      <p:sp>
        <p:nvSpPr>
          <p:cNvPr id="3" name="Content Placeholder 2">
            <a:extLst>
              <a:ext uri="{FF2B5EF4-FFF2-40B4-BE49-F238E27FC236}">
                <a16:creationId xmlns:a16="http://schemas.microsoft.com/office/drawing/2014/main" id="{38FEFE05-5C37-4818-88BD-DD9739EF31DD}"/>
              </a:ext>
            </a:extLst>
          </p:cNvPr>
          <p:cNvSpPr>
            <a:spLocks noGrp="1"/>
          </p:cNvSpPr>
          <p:nvPr>
            <p:ph idx="1"/>
          </p:nvPr>
        </p:nvSpPr>
        <p:spPr/>
        <p:txBody>
          <a:bodyPr/>
          <a:lstStyle/>
          <a:p>
            <a:endParaRPr lang="en-US" dirty="0"/>
          </a:p>
          <a:p>
            <a:pPr algn="just"/>
            <a:r>
              <a:rPr lang="en-US" sz="3600" dirty="0"/>
              <a:t>Bear raiders spread negative rumors about a company to drive down its stock price. Once the price declines, they buy the stock at a lower price. This is often combined with short selling, where they first borrow shares and sell them, intending to buy them back at a lower price.</a:t>
            </a:r>
          </a:p>
          <a:p>
            <a:endParaRPr lang="pt-PT" dirty="0"/>
          </a:p>
        </p:txBody>
      </p:sp>
    </p:spTree>
    <p:extLst>
      <p:ext uri="{BB962C8B-B14F-4D97-AF65-F5344CB8AC3E}">
        <p14:creationId xmlns:p14="http://schemas.microsoft.com/office/powerpoint/2010/main" val="2024050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BBD4E-79E3-4349-8CCA-745BC9280572}"/>
              </a:ext>
            </a:extLst>
          </p:cNvPr>
          <p:cNvSpPr>
            <a:spLocks noGrp="1"/>
          </p:cNvSpPr>
          <p:nvPr>
            <p:ph type="title"/>
          </p:nvPr>
        </p:nvSpPr>
        <p:spPr/>
        <p:txBody>
          <a:bodyPr/>
          <a:lstStyle/>
          <a:p>
            <a:pPr algn="ctr"/>
            <a:r>
              <a:rPr lang="pt-PT" b="1" dirty="0" err="1"/>
              <a:t>Churning</a:t>
            </a:r>
            <a:br>
              <a:rPr lang="pt-PT" dirty="0"/>
            </a:br>
            <a:endParaRPr lang="pt-PT" dirty="0"/>
          </a:p>
        </p:txBody>
      </p:sp>
      <p:sp>
        <p:nvSpPr>
          <p:cNvPr id="3" name="Content Placeholder 2">
            <a:extLst>
              <a:ext uri="{FF2B5EF4-FFF2-40B4-BE49-F238E27FC236}">
                <a16:creationId xmlns:a16="http://schemas.microsoft.com/office/drawing/2014/main" id="{A1C94541-A82C-4A45-B7A8-F7FBC3B6AF3B}"/>
              </a:ext>
            </a:extLst>
          </p:cNvPr>
          <p:cNvSpPr>
            <a:spLocks noGrp="1"/>
          </p:cNvSpPr>
          <p:nvPr>
            <p:ph idx="1"/>
          </p:nvPr>
        </p:nvSpPr>
        <p:spPr/>
        <p:txBody>
          <a:bodyPr/>
          <a:lstStyle/>
          <a:p>
            <a:pPr algn="just"/>
            <a:endParaRPr lang="en-US" dirty="0"/>
          </a:p>
          <a:p>
            <a:pPr algn="just"/>
            <a:r>
              <a:rPr lang="en-US" sz="3600" dirty="0"/>
              <a:t>Churning involves excessive buying and selling of assets within an investor’s account, often by a broker, to generate commissions rather than to benefit the investor. It inflates the appearance of market activity without legitimate investment objectives.</a:t>
            </a:r>
          </a:p>
          <a:p>
            <a:endParaRPr lang="pt-PT" dirty="0"/>
          </a:p>
        </p:txBody>
      </p:sp>
    </p:spTree>
    <p:extLst>
      <p:ext uri="{BB962C8B-B14F-4D97-AF65-F5344CB8AC3E}">
        <p14:creationId xmlns:p14="http://schemas.microsoft.com/office/powerpoint/2010/main" val="3107226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CD4F5-84B1-477A-AA7F-65E69B6FA1E2}"/>
              </a:ext>
            </a:extLst>
          </p:cNvPr>
          <p:cNvSpPr>
            <a:spLocks noGrp="1"/>
          </p:cNvSpPr>
          <p:nvPr>
            <p:ph type="title"/>
          </p:nvPr>
        </p:nvSpPr>
        <p:spPr/>
        <p:txBody>
          <a:bodyPr/>
          <a:lstStyle/>
          <a:p>
            <a:pPr algn="ctr"/>
            <a:r>
              <a:rPr lang="pt-PT" b="1" dirty="0" err="1"/>
              <a:t>Painting</a:t>
            </a:r>
            <a:r>
              <a:rPr lang="pt-PT" b="1" dirty="0"/>
              <a:t> </a:t>
            </a:r>
            <a:r>
              <a:rPr lang="pt-PT" b="1" dirty="0" err="1"/>
              <a:t>the</a:t>
            </a:r>
            <a:r>
              <a:rPr lang="pt-PT" b="1" dirty="0"/>
              <a:t> Tape</a:t>
            </a:r>
            <a:br>
              <a:rPr lang="pt-PT" dirty="0"/>
            </a:br>
            <a:endParaRPr lang="pt-PT" dirty="0"/>
          </a:p>
        </p:txBody>
      </p:sp>
      <p:sp>
        <p:nvSpPr>
          <p:cNvPr id="3" name="Content Placeholder 2">
            <a:extLst>
              <a:ext uri="{FF2B5EF4-FFF2-40B4-BE49-F238E27FC236}">
                <a16:creationId xmlns:a16="http://schemas.microsoft.com/office/drawing/2014/main" id="{8B8B319B-CB6E-4553-A466-FECBB0875D07}"/>
              </a:ext>
            </a:extLst>
          </p:cNvPr>
          <p:cNvSpPr>
            <a:spLocks noGrp="1"/>
          </p:cNvSpPr>
          <p:nvPr>
            <p:ph idx="1"/>
          </p:nvPr>
        </p:nvSpPr>
        <p:spPr/>
        <p:txBody>
          <a:bodyPr/>
          <a:lstStyle/>
          <a:p>
            <a:endParaRPr lang="en-US" dirty="0"/>
          </a:p>
          <a:p>
            <a:pPr algn="just"/>
            <a:r>
              <a:rPr lang="en-US" sz="3600" dirty="0"/>
              <a:t>In this manipulation, traders coordinate to buy and sell a stock among themselves to create the illusion of increased market activity. This can mislead other investors into thinking the stock is gaining momentum, prompting them to invest.</a:t>
            </a:r>
          </a:p>
          <a:p>
            <a:pPr marL="0" indent="0">
              <a:buNone/>
            </a:pPr>
            <a:endParaRPr lang="pt-PT" dirty="0"/>
          </a:p>
        </p:txBody>
      </p:sp>
    </p:spTree>
    <p:extLst>
      <p:ext uri="{BB962C8B-B14F-4D97-AF65-F5344CB8AC3E}">
        <p14:creationId xmlns:p14="http://schemas.microsoft.com/office/powerpoint/2010/main" val="3177864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24FBF-D19E-4581-BA6B-73A41495B61F}"/>
              </a:ext>
            </a:extLst>
          </p:cNvPr>
          <p:cNvSpPr>
            <a:spLocks noGrp="1"/>
          </p:cNvSpPr>
          <p:nvPr>
            <p:ph type="title"/>
          </p:nvPr>
        </p:nvSpPr>
        <p:spPr/>
        <p:txBody>
          <a:bodyPr>
            <a:normAutofit fontScale="90000"/>
          </a:bodyPr>
          <a:lstStyle/>
          <a:p>
            <a:pPr algn="ctr"/>
            <a:br>
              <a:rPr lang="pt-PT" b="1" dirty="0"/>
            </a:br>
            <a:br>
              <a:rPr lang="pt-PT" b="1" dirty="0"/>
            </a:br>
            <a:r>
              <a:rPr lang="pt-PT" b="1" dirty="0" err="1"/>
              <a:t>Front</a:t>
            </a:r>
            <a:r>
              <a:rPr lang="pt-PT" b="1" dirty="0"/>
              <a:t> </a:t>
            </a:r>
            <a:r>
              <a:rPr lang="pt-PT" b="1" dirty="0" err="1"/>
              <a:t>Running</a:t>
            </a:r>
            <a:br>
              <a:rPr lang="pt-PT" b="1" dirty="0"/>
            </a:br>
            <a:br>
              <a:rPr lang="pt-PT" dirty="0"/>
            </a:br>
            <a:endParaRPr lang="pt-PT" dirty="0"/>
          </a:p>
        </p:txBody>
      </p:sp>
      <p:sp>
        <p:nvSpPr>
          <p:cNvPr id="3" name="Content Placeholder 2">
            <a:extLst>
              <a:ext uri="{FF2B5EF4-FFF2-40B4-BE49-F238E27FC236}">
                <a16:creationId xmlns:a16="http://schemas.microsoft.com/office/drawing/2014/main" id="{E6F512B4-4E50-49CE-849D-BBA83C665E75}"/>
              </a:ext>
            </a:extLst>
          </p:cNvPr>
          <p:cNvSpPr>
            <a:spLocks noGrp="1"/>
          </p:cNvSpPr>
          <p:nvPr>
            <p:ph idx="1"/>
          </p:nvPr>
        </p:nvSpPr>
        <p:spPr/>
        <p:txBody>
          <a:bodyPr/>
          <a:lstStyle/>
          <a:p>
            <a:endParaRPr lang="en-US" dirty="0"/>
          </a:p>
          <a:p>
            <a:pPr algn="just"/>
            <a:r>
              <a:rPr lang="en-US" sz="3600" dirty="0"/>
              <a:t>Front running occurs when a broker or trader with advanced knowledge of a large, pending transaction places trades ahead of the transaction to profit from the expected price movement. This takes advantage of confidential information not yet available to the market.</a:t>
            </a:r>
          </a:p>
          <a:p>
            <a:endParaRPr lang="pt-PT" dirty="0"/>
          </a:p>
        </p:txBody>
      </p:sp>
    </p:spTree>
    <p:extLst>
      <p:ext uri="{BB962C8B-B14F-4D97-AF65-F5344CB8AC3E}">
        <p14:creationId xmlns:p14="http://schemas.microsoft.com/office/powerpoint/2010/main" val="449615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1284</Words>
  <Application>Microsoft Office PowerPoint</Application>
  <PresentationFormat>Widescreen</PresentationFormat>
  <Paragraphs>79</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Market Manipulation</vt:lpstr>
      <vt:lpstr>Pump and Dump</vt:lpstr>
      <vt:lpstr>Spoofing </vt:lpstr>
      <vt:lpstr>Wash Trading</vt:lpstr>
      <vt:lpstr>Quote Stuffing </vt:lpstr>
      <vt:lpstr>Bear Raiding </vt:lpstr>
      <vt:lpstr>Churning </vt:lpstr>
      <vt:lpstr>Painting the Tape </vt:lpstr>
      <vt:lpstr>  Front Running  </vt:lpstr>
      <vt:lpstr>Cornering the Market </vt:lpstr>
      <vt:lpstr>Ramping (Price Rigging) </vt:lpstr>
      <vt:lpstr>Short and Distort </vt:lpstr>
      <vt:lpstr>Backdating </vt:lpstr>
      <vt:lpstr>Squeeze </vt:lpstr>
      <vt:lpstr>Insider Trading </vt:lpstr>
      <vt:lpstr>Scalping </vt:lpstr>
      <vt:lpstr>Circular Trading </vt:lpstr>
      <vt:lpstr>High-Frequency Trading Manipulation (HFT) </vt:lpstr>
      <vt:lpstr>Quote Fading </vt:lpstr>
      <vt:lpstr>Cross Market Manipulation </vt:lpstr>
      <vt:lpstr>Marking the Close </vt:lpstr>
      <vt:lpstr>Trading Ahead of Research </vt:lpstr>
      <vt:lpstr>Ghosting </vt:lpstr>
      <vt:lpstr>Momentum Ignition </vt:lpstr>
      <vt:lpstr>Layering </vt:lpstr>
      <vt:lpstr>Matched Orders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Manipulation</dc:title>
  <dc:creator>Rafael Marques</dc:creator>
  <cp:lastModifiedBy>Rafael Marques</cp:lastModifiedBy>
  <cp:revision>3</cp:revision>
  <dcterms:created xsi:type="dcterms:W3CDTF">2024-09-24T10:32:44Z</dcterms:created>
  <dcterms:modified xsi:type="dcterms:W3CDTF">2024-11-07T16:21:06Z</dcterms:modified>
</cp:coreProperties>
</file>